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8" r:id="rId6"/>
    <p:sldId id="269" r:id="rId7"/>
    <p:sldId id="260" r:id="rId8"/>
    <p:sldId id="270" r:id="rId9"/>
    <p:sldId id="271" r:id="rId10"/>
    <p:sldId id="272" r:id="rId11"/>
    <p:sldId id="284" r:id="rId12"/>
    <p:sldId id="261" r:id="rId13"/>
    <p:sldId id="273" r:id="rId14"/>
    <p:sldId id="285" r:id="rId15"/>
    <p:sldId id="286" r:id="rId16"/>
    <p:sldId id="274" r:id="rId17"/>
    <p:sldId id="262" r:id="rId18"/>
    <p:sldId id="287" r:id="rId19"/>
    <p:sldId id="263" r:id="rId20"/>
    <p:sldId id="275" r:id="rId21"/>
    <p:sldId id="276" r:id="rId22"/>
    <p:sldId id="277" r:id="rId23"/>
    <p:sldId id="278" r:id="rId24"/>
    <p:sldId id="279" r:id="rId25"/>
    <p:sldId id="280" r:id="rId26"/>
    <p:sldId id="281" r:id="rId27"/>
    <p:sldId id="282" r:id="rId28"/>
    <p:sldId id="264" r:id="rId29"/>
    <p:sldId id="283" r:id="rId30"/>
    <p:sldId id="266" r:id="rId31"/>
    <p:sldId id="267" r:id="rId3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3FF424-E9B8-49F9-B8CF-B781D8A7722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ca-ES"/>
          </a:p>
        </p:txBody>
      </p:sp>
      <p:sp>
        <p:nvSpPr>
          <p:cNvPr id="3" name="Subtítulo 2">
            <a:extLst>
              <a:ext uri="{FF2B5EF4-FFF2-40B4-BE49-F238E27FC236}">
                <a16:creationId xmlns:a16="http://schemas.microsoft.com/office/drawing/2014/main" xmlns="" id="{985144C2-CDAB-43DA-9138-C30472832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ca-ES"/>
          </a:p>
        </p:txBody>
      </p:sp>
      <p:sp>
        <p:nvSpPr>
          <p:cNvPr id="4" name="Marcador de fecha 3">
            <a:extLst>
              <a:ext uri="{FF2B5EF4-FFF2-40B4-BE49-F238E27FC236}">
                <a16:creationId xmlns:a16="http://schemas.microsoft.com/office/drawing/2014/main" xmlns="" id="{EC56F217-8F9B-4EAB-BFA4-B3E6A082050D}"/>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5" name="Marcador de pie de página 4">
            <a:extLst>
              <a:ext uri="{FF2B5EF4-FFF2-40B4-BE49-F238E27FC236}">
                <a16:creationId xmlns:a16="http://schemas.microsoft.com/office/drawing/2014/main" xmlns="" id="{05358CA9-EBD4-4BFE-9491-D17C7BA5D3CF}"/>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AA3E72D3-541E-4973-B5FE-7244B08BBB07}"/>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05490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F581FC6-8C42-434D-93A6-743E38B92349}"/>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xmlns="" id="{DC78CEAD-EEA4-42FD-A3A0-DB1CF48D1ACB}"/>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E50C997B-6B15-4AD1-9C2D-9838D5A9D8C8}"/>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5" name="Marcador de pie de página 4">
            <a:extLst>
              <a:ext uri="{FF2B5EF4-FFF2-40B4-BE49-F238E27FC236}">
                <a16:creationId xmlns:a16="http://schemas.microsoft.com/office/drawing/2014/main" xmlns="" id="{22152B92-4318-4247-AEE2-8D556951711D}"/>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EF5F5EEB-2EF3-4987-AFAF-09C1416F65E1}"/>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37404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BC98D2FA-9840-4CD5-AF31-ADE62296257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xmlns="" id="{3D4BD414-38D3-4BC9-A265-6ED088C3E763}"/>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05B98873-AA85-49B4-9CE4-1D35DCDFF837}"/>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5" name="Marcador de pie de página 4">
            <a:extLst>
              <a:ext uri="{FF2B5EF4-FFF2-40B4-BE49-F238E27FC236}">
                <a16:creationId xmlns:a16="http://schemas.microsoft.com/office/drawing/2014/main" xmlns="" id="{6D2BE804-852A-451A-8298-A952D6A0B807}"/>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D38234C3-5A27-499E-AF5F-7BD66DCDA9B8}"/>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4294386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95E8CC6-E9CE-4817-A478-F0F7F6FD7081}"/>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C5E29505-0DB1-4AD2-8C5B-918486C6F7C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9BC3CAE0-0A0F-4870-9386-721BAD17E5A1}"/>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5" name="Marcador de pie de página 4">
            <a:extLst>
              <a:ext uri="{FF2B5EF4-FFF2-40B4-BE49-F238E27FC236}">
                <a16:creationId xmlns:a16="http://schemas.microsoft.com/office/drawing/2014/main" xmlns="" id="{F8F1AED8-A438-4661-A9E3-6C7077485406}"/>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93B1EECD-0919-47A6-9BC6-6DAAFB8B1B75}"/>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9904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19CB06BE-26B3-4D93-AEAA-CFCFDB12F03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234984DA-66AE-4A18-BED8-244D31AFB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EB0FBD78-340A-44FF-8F7D-59C4377E0FC9}"/>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5" name="Marcador de pie de página 4">
            <a:extLst>
              <a:ext uri="{FF2B5EF4-FFF2-40B4-BE49-F238E27FC236}">
                <a16:creationId xmlns:a16="http://schemas.microsoft.com/office/drawing/2014/main" xmlns="" id="{56CFF535-A108-4BCB-AF3F-D729EA7DBFAB}"/>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61B49682-BBCC-4301-81B0-9EC20914FE13}"/>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55008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BA2CD33-21FB-4187-B6B9-537FF2DD6A6B}"/>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65BC0A09-8DAC-43AA-891F-C0D4788C319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contenido 3">
            <a:extLst>
              <a:ext uri="{FF2B5EF4-FFF2-40B4-BE49-F238E27FC236}">
                <a16:creationId xmlns:a16="http://schemas.microsoft.com/office/drawing/2014/main" xmlns="" id="{C24A3026-1542-4370-BA3F-38E482135FE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fecha 4">
            <a:extLst>
              <a:ext uri="{FF2B5EF4-FFF2-40B4-BE49-F238E27FC236}">
                <a16:creationId xmlns:a16="http://schemas.microsoft.com/office/drawing/2014/main" xmlns="" id="{A4EF2077-892C-42AD-A31B-CAFD89C2FE2D}"/>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6" name="Marcador de pie de página 5">
            <a:extLst>
              <a:ext uri="{FF2B5EF4-FFF2-40B4-BE49-F238E27FC236}">
                <a16:creationId xmlns:a16="http://schemas.microsoft.com/office/drawing/2014/main" xmlns="" id="{210ED780-9D9C-4674-A8B9-3EDF74132D1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EE7DBEAD-3F33-41D7-A637-8F66FA9D3396}"/>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851803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B217114-A63B-4996-B0CE-4CC45BA0904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8FEC63C7-CE60-4C0F-90DC-F2DB31CDE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78E09922-F0F7-4E7C-8703-D4B16680CCC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texto 4">
            <a:extLst>
              <a:ext uri="{FF2B5EF4-FFF2-40B4-BE49-F238E27FC236}">
                <a16:creationId xmlns:a16="http://schemas.microsoft.com/office/drawing/2014/main" xmlns="" id="{0C850D5E-CB66-49F3-94AE-41E882F10F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8D23FAA6-EE47-4F6D-848E-B15B3D22A4C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Marcador de fecha 6">
            <a:extLst>
              <a:ext uri="{FF2B5EF4-FFF2-40B4-BE49-F238E27FC236}">
                <a16:creationId xmlns:a16="http://schemas.microsoft.com/office/drawing/2014/main" xmlns="" id="{D14A5336-301C-434E-B3BF-F27087B1ED83}"/>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8" name="Marcador de pie de página 7">
            <a:extLst>
              <a:ext uri="{FF2B5EF4-FFF2-40B4-BE49-F238E27FC236}">
                <a16:creationId xmlns:a16="http://schemas.microsoft.com/office/drawing/2014/main" xmlns="" id="{259F2EFD-5BEB-447D-9C4E-5D8025F11E4F}"/>
              </a:ext>
            </a:extLst>
          </p:cNvPr>
          <p:cNvSpPr>
            <a:spLocks noGrp="1"/>
          </p:cNvSpPr>
          <p:nvPr>
            <p:ph type="ftr" sz="quarter" idx="11"/>
          </p:nvPr>
        </p:nvSpPr>
        <p:spPr/>
        <p:txBody>
          <a:bodyPr/>
          <a:lstStyle/>
          <a:p>
            <a:endParaRPr lang="ca-ES"/>
          </a:p>
        </p:txBody>
      </p:sp>
      <p:sp>
        <p:nvSpPr>
          <p:cNvPr id="9" name="Marcador de número de diapositiva 8">
            <a:extLst>
              <a:ext uri="{FF2B5EF4-FFF2-40B4-BE49-F238E27FC236}">
                <a16:creationId xmlns:a16="http://schemas.microsoft.com/office/drawing/2014/main" xmlns="" id="{EDD19632-2367-4612-A8B6-7FD4B214094B}"/>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123249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DEF47D1-B64B-4666-B4FA-CB87F4803333}"/>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fecha 2">
            <a:extLst>
              <a:ext uri="{FF2B5EF4-FFF2-40B4-BE49-F238E27FC236}">
                <a16:creationId xmlns:a16="http://schemas.microsoft.com/office/drawing/2014/main" xmlns="" id="{0B6D293B-6D05-4563-BC60-5D0A8A0B07F2}"/>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4" name="Marcador de pie de página 3">
            <a:extLst>
              <a:ext uri="{FF2B5EF4-FFF2-40B4-BE49-F238E27FC236}">
                <a16:creationId xmlns:a16="http://schemas.microsoft.com/office/drawing/2014/main" xmlns="" id="{131F752B-27E1-4C20-84A2-2E128C087700}"/>
              </a:ext>
            </a:extLst>
          </p:cNvPr>
          <p:cNvSpPr>
            <a:spLocks noGrp="1"/>
          </p:cNvSpPr>
          <p:nvPr>
            <p:ph type="ftr" sz="quarter" idx="11"/>
          </p:nvPr>
        </p:nvSpPr>
        <p:spPr/>
        <p:txBody>
          <a:bodyPr/>
          <a:lstStyle/>
          <a:p>
            <a:endParaRPr lang="ca-ES"/>
          </a:p>
        </p:txBody>
      </p:sp>
      <p:sp>
        <p:nvSpPr>
          <p:cNvPr id="5" name="Marcador de número de diapositiva 4">
            <a:extLst>
              <a:ext uri="{FF2B5EF4-FFF2-40B4-BE49-F238E27FC236}">
                <a16:creationId xmlns:a16="http://schemas.microsoft.com/office/drawing/2014/main" xmlns="" id="{0F2E3D48-6A8B-4358-B4FF-345825CF994A}"/>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83712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6A1888C0-DC2D-4400-B1C5-FEBE82439504}"/>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3" name="Marcador de pie de página 2">
            <a:extLst>
              <a:ext uri="{FF2B5EF4-FFF2-40B4-BE49-F238E27FC236}">
                <a16:creationId xmlns:a16="http://schemas.microsoft.com/office/drawing/2014/main" xmlns="" id="{706235D1-5B16-4F39-A3EA-A73EA5518CD7}"/>
              </a:ext>
            </a:extLst>
          </p:cNvPr>
          <p:cNvSpPr>
            <a:spLocks noGrp="1"/>
          </p:cNvSpPr>
          <p:nvPr>
            <p:ph type="ftr" sz="quarter" idx="11"/>
          </p:nvPr>
        </p:nvSpPr>
        <p:spPr/>
        <p:txBody>
          <a:bodyPr/>
          <a:lstStyle/>
          <a:p>
            <a:endParaRPr lang="ca-ES"/>
          </a:p>
        </p:txBody>
      </p:sp>
      <p:sp>
        <p:nvSpPr>
          <p:cNvPr id="4" name="Marcador de número de diapositiva 3">
            <a:extLst>
              <a:ext uri="{FF2B5EF4-FFF2-40B4-BE49-F238E27FC236}">
                <a16:creationId xmlns:a16="http://schemas.microsoft.com/office/drawing/2014/main" xmlns="" id="{17F3C93C-C873-44E8-876A-E07CBFB15814}"/>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87035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BCB6F5C-C8D4-4EA7-9E80-45AD3907795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B504B162-FBF9-48B2-9B14-3571663109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texto 3">
            <a:extLst>
              <a:ext uri="{FF2B5EF4-FFF2-40B4-BE49-F238E27FC236}">
                <a16:creationId xmlns:a16="http://schemas.microsoft.com/office/drawing/2014/main" xmlns="" id="{D4B34F1F-E3C7-4533-88BD-F947FDBDF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5E357BAF-3C52-4C8E-A125-D9AE52DA278F}"/>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6" name="Marcador de pie de página 5">
            <a:extLst>
              <a:ext uri="{FF2B5EF4-FFF2-40B4-BE49-F238E27FC236}">
                <a16:creationId xmlns:a16="http://schemas.microsoft.com/office/drawing/2014/main" xmlns="" id="{C8ED7D77-0923-426E-9A3D-55F52881702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D0115B81-5100-4356-B3D3-B9A48C97FFD5}"/>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97684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E3F969C-3A34-4D4E-8519-0014A3A778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posición de imagen 2">
            <a:extLst>
              <a:ext uri="{FF2B5EF4-FFF2-40B4-BE49-F238E27FC236}">
                <a16:creationId xmlns:a16="http://schemas.microsoft.com/office/drawing/2014/main" xmlns="" id="{1ECB5880-E675-4980-8282-03681E4CF3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Marcador de texto 3">
            <a:extLst>
              <a:ext uri="{FF2B5EF4-FFF2-40B4-BE49-F238E27FC236}">
                <a16:creationId xmlns:a16="http://schemas.microsoft.com/office/drawing/2014/main" xmlns="" id="{2BE143C4-78CC-4B36-9D5A-522790924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5ACC8FA4-660E-45A5-9AB9-41625A67F69F}"/>
              </a:ext>
            </a:extLst>
          </p:cNvPr>
          <p:cNvSpPr>
            <a:spLocks noGrp="1"/>
          </p:cNvSpPr>
          <p:nvPr>
            <p:ph type="dt" sz="half" idx="10"/>
          </p:nvPr>
        </p:nvSpPr>
        <p:spPr/>
        <p:txBody>
          <a:bodyPr/>
          <a:lstStyle/>
          <a:p>
            <a:fld id="{EC00CCD8-6C4B-40B3-A416-57D8EF45032E}" type="datetimeFigureOut">
              <a:rPr lang="ca-ES" smtClean="0"/>
              <a:t>12/05/2018</a:t>
            </a:fld>
            <a:endParaRPr lang="ca-ES"/>
          </a:p>
        </p:txBody>
      </p:sp>
      <p:sp>
        <p:nvSpPr>
          <p:cNvPr id="6" name="Marcador de pie de página 5">
            <a:extLst>
              <a:ext uri="{FF2B5EF4-FFF2-40B4-BE49-F238E27FC236}">
                <a16:creationId xmlns:a16="http://schemas.microsoft.com/office/drawing/2014/main" xmlns="" id="{A63CFC1A-0BC0-4F61-BA7B-5D023FA2C302}"/>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8A03F5A2-BC86-468E-98A8-50206EFBDDEE}"/>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206246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0A42FD94-D7E1-4861-90AB-CE9665A11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3C6E3DF9-3C08-4CB6-A5CF-4BFC9D6D86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C3ED39EB-5B7F-4BB7-B2D8-34A2BADC0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0CCD8-6C4B-40B3-A416-57D8EF45032E}" type="datetimeFigureOut">
              <a:rPr lang="ca-ES" smtClean="0"/>
              <a:t>12/05/2018</a:t>
            </a:fld>
            <a:endParaRPr lang="ca-ES"/>
          </a:p>
        </p:txBody>
      </p:sp>
      <p:sp>
        <p:nvSpPr>
          <p:cNvPr id="5" name="Marcador de pie de página 4">
            <a:extLst>
              <a:ext uri="{FF2B5EF4-FFF2-40B4-BE49-F238E27FC236}">
                <a16:creationId xmlns:a16="http://schemas.microsoft.com/office/drawing/2014/main" xmlns="" id="{61F45C65-6742-41BB-BE71-BADAF39EC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Marcador de número de diapositiva 5">
            <a:extLst>
              <a:ext uri="{FF2B5EF4-FFF2-40B4-BE49-F238E27FC236}">
                <a16:creationId xmlns:a16="http://schemas.microsoft.com/office/drawing/2014/main" xmlns="" id="{6768A4FF-8A24-4677-954D-88D65F2DA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A15B7-DC1D-4DEE-B27E-6FE06EAB992D}" type="slidenum">
              <a:rPr lang="ca-ES" smtClean="0"/>
              <a:t>‹Nº›</a:t>
            </a:fld>
            <a:endParaRPr lang="ca-ES"/>
          </a:p>
        </p:txBody>
      </p:sp>
    </p:spTree>
    <p:extLst>
      <p:ext uri="{BB962C8B-B14F-4D97-AF65-F5344CB8AC3E}">
        <p14:creationId xmlns:p14="http://schemas.microsoft.com/office/powerpoint/2010/main" val="7551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86D5330-BA5E-44DC-8B83-896BC1A05D02}"/>
              </a:ext>
            </a:extLst>
          </p:cNvPr>
          <p:cNvSpPr>
            <a:spLocks noGrp="1"/>
          </p:cNvSpPr>
          <p:nvPr>
            <p:ph type="ctrTitle"/>
          </p:nvPr>
        </p:nvSpPr>
        <p:spPr>
          <a:xfrm>
            <a:off x="1524000" y="3158307"/>
            <a:ext cx="9144000" cy="955337"/>
          </a:xfrm>
        </p:spPr>
        <p:txBody>
          <a:bodyPr/>
          <a:lstStyle/>
          <a:p>
            <a:r>
              <a:rPr lang="ca-ES" dirty="0"/>
              <a:t>Xarxes neuronals</a:t>
            </a:r>
          </a:p>
        </p:txBody>
      </p:sp>
      <p:sp>
        <p:nvSpPr>
          <p:cNvPr id="3" name="Subtítulo 2">
            <a:extLst>
              <a:ext uri="{FF2B5EF4-FFF2-40B4-BE49-F238E27FC236}">
                <a16:creationId xmlns:a16="http://schemas.microsoft.com/office/drawing/2014/main" xmlns="" id="{C680A695-4803-4910-9F18-5AFC234F599C}"/>
              </a:ext>
            </a:extLst>
          </p:cNvPr>
          <p:cNvSpPr>
            <a:spLocks noGrp="1"/>
          </p:cNvSpPr>
          <p:nvPr>
            <p:ph type="subTitle" idx="1"/>
          </p:nvPr>
        </p:nvSpPr>
        <p:spPr>
          <a:xfrm>
            <a:off x="4829576" y="4303374"/>
            <a:ext cx="2949263" cy="1655762"/>
          </a:xfrm>
        </p:spPr>
        <p:txBody>
          <a:bodyPr>
            <a:normAutofit fontScale="92500" lnSpcReduction="10000"/>
          </a:bodyPr>
          <a:lstStyle/>
          <a:p>
            <a:pPr algn="l"/>
            <a:r>
              <a:rPr lang="ca-ES" dirty="0"/>
              <a:t>Oscar Galera i Alfaro</a:t>
            </a:r>
          </a:p>
          <a:p>
            <a:pPr algn="l"/>
            <a:r>
              <a:rPr lang="ca-ES" dirty="0"/>
              <a:t>Mineria de dades</a:t>
            </a:r>
          </a:p>
          <a:p>
            <a:pPr algn="l"/>
            <a:r>
              <a:rPr lang="ca-ES" dirty="0"/>
              <a:t>1er MEINF</a:t>
            </a:r>
          </a:p>
          <a:p>
            <a:pPr algn="l"/>
            <a:r>
              <a:rPr lang="ca-ES" dirty="0"/>
              <a:t>Abril 2018</a:t>
            </a:r>
          </a:p>
        </p:txBody>
      </p:sp>
      <p:pic>
        <p:nvPicPr>
          <p:cNvPr id="5" name="Imagen 4">
            <a:extLst>
              <a:ext uri="{FF2B5EF4-FFF2-40B4-BE49-F238E27FC236}">
                <a16:creationId xmlns:a16="http://schemas.microsoft.com/office/drawing/2014/main" xmlns="" id="{83FDA98C-6415-4E6D-A671-0490581FD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491" y="558006"/>
            <a:ext cx="3579018" cy="2458732"/>
          </a:xfrm>
          <a:prstGeom prst="rect">
            <a:avLst/>
          </a:prstGeom>
        </p:spPr>
      </p:pic>
    </p:spTree>
    <p:extLst>
      <p:ext uri="{BB962C8B-B14F-4D97-AF65-F5344CB8AC3E}">
        <p14:creationId xmlns:p14="http://schemas.microsoft.com/office/powerpoint/2010/main" val="307817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3. Funcions d’activació</a:t>
            </a:r>
          </a:p>
        </p:txBody>
      </p:sp>
      <p:sp>
        <p:nvSpPr>
          <p:cNvPr id="4"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825625"/>
            <a:ext cx="10515600" cy="4351338"/>
          </a:xfrm>
        </p:spPr>
        <p:txBody>
          <a:bodyPr/>
          <a:lstStyle/>
          <a:p>
            <a:pPr marL="0" indent="0">
              <a:buNone/>
            </a:pPr>
            <a:r>
              <a:rPr lang="es-ES" dirty="0"/>
              <a:t>Per a cada neurona interna, </a:t>
            </a:r>
            <a:r>
              <a:rPr lang="es-ES" dirty="0" err="1"/>
              <a:t>s'ha</a:t>
            </a:r>
            <a:r>
              <a:rPr lang="es-ES" dirty="0"/>
              <a:t> de definir una </a:t>
            </a:r>
            <a:r>
              <a:rPr lang="es-ES" dirty="0" err="1"/>
              <a:t>funció</a:t>
            </a:r>
            <a:r>
              <a:rPr lang="es-ES" dirty="0"/>
              <a:t> </a:t>
            </a:r>
            <a:r>
              <a:rPr lang="es-ES" dirty="0" err="1"/>
              <a:t>d'activació</a:t>
            </a:r>
            <a:r>
              <a:rPr lang="es-ES" dirty="0"/>
              <a:t>}, per </a:t>
            </a:r>
            <a:r>
              <a:rPr lang="es-ES" dirty="0" err="1"/>
              <a:t>això</a:t>
            </a:r>
            <a:r>
              <a:rPr lang="es-ES" dirty="0"/>
              <a:t> es poden seguir </a:t>
            </a:r>
            <a:r>
              <a:rPr lang="es-ES" dirty="0" err="1"/>
              <a:t>diferents</a:t>
            </a:r>
            <a:r>
              <a:rPr lang="es-ES" dirty="0"/>
              <a:t> </a:t>
            </a:r>
            <a:r>
              <a:rPr lang="es-ES" dirty="0" err="1"/>
              <a:t>tècniques</a:t>
            </a:r>
            <a:r>
              <a:rPr lang="es-ES" dirty="0" smtClean="0"/>
              <a:t>.</a:t>
            </a:r>
          </a:p>
          <a:p>
            <a:pPr marL="0" indent="0">
              <a:buNone/>
            </a:pPr>
            <a:endParaRPr lang="es-ES" dirty="0"/>
          </a:p>
          <a:p>
            <a:r>
              <a:rPr lang="es-ES" dirty="0" err="1"/>
              <a:t>Assignar</a:t>
            </a:r>
            <a:r>
              <a:rPr lang="es-ES" dirty="0"/>
              <a:t> una </a:t>
            </a:r>
            <a:r>
              <a:rPr lang="es-ES" b="1" dirty="0" err="1" smtClean="0"/>
              <a:t>mateixa</a:t>
            </a:r>
            <a:r>
              <a:rPr lang="es-ES" b="1" dirty="0" smtClean="0"/>
              <a:t> </a:t>
            </a:r>
            <a:r>
              <a:rPr lang="es-ES" b="1" dirty="0" err="1"/>
              <a:t>funció</a:t>
            </a:r>
            <a:r>
              <a:rPr lang="es-ES" b="1" dirty="0"/>
              <a:t> </a:t>
            </a:r>
            <a:r>
              <a:rPr lang="es-ES" b="1" dirty="0" err="1"/>
              <a:t>d'activació</a:t>
            </a:r>
            <a:r>
              <a:rPr lang="es-ES" b="1" dirty="0"/>
              <a:t> a tota la </a:t>
            </a:r>
            <a:r>
              <a:rPr lang="es-ES" b="1" dirty="0" err="1"/>
              <a:t>xarxa</a:t>
            </a:r>
            <a:r>
              <a:rPr lang="es-ES" b="1" dirty="0"/>
              <a:t> </a:t>
            </a:r>
            <a:r>
              <a:rPr lang="es-ES" b="1" dirty="0" smtClean="0"/>
              <a:t>neuronal</a:t>
            </a:r>
            <a:r>
              <a:rPr lang="es-ES" dirty="0" smtClean="0"/>
              <a:t> </a:t>
            </a:r>
            <a:r>
              <a:rPr lang="es-ES" dirty="0"/>
              <a:t>(</a:t>
            </a:r>
            <a:r>
              <a:rPr lang="es-ES" dirty="0" err="1"/>
              <a:t>rígid</a:t>
            </a:r>
            <a:r>
              <a:rPr lang="es-ES" dirty="0"/>
              <a:t> </a:t>
            </a:r>
            <a:r>
              <a:rPr lang="es-ES" dirty="0" err="1"/>
              <a:t>però</a:t>
            </a:r>
            <a:r>
              <a:rPr lang="es-ES" dirty="0"/>
              <a:t> </a:t>
            </a:r>
            <a:r>
              <a:rPr lang="es-ES" dirty="0" err="1"/>
              <a:t>senzill</a:t>
            </a:r>
            <a:r>
              <a:rPr lang="es-ES" dirty="0"/>
              <a:t> de </a:t>
            </a:r>
            <a:r>
              <a:rPr lang="es-ES" dirty="0" err="1"/>
              <a:t>desenvolupar</a:t>
            </a:r>
            <a:r>
              <a:rPr lang="es-ES" dirty="0"/>
              <a:t> i </a:t>
            </a:r>
            <a:r>
              <a:rPr lang="es-ES" dirty="0" err="1"/>
              <a:t>mantenir</a:t>
            </a:r>
            <a:r>
              <a:rPr lang="es-ES" dirty="0" smtClean="0"/>
              <a:t>).</a:t>
            </a:r>
          </a:p>
          <a:p>
            <a:r>
              <a:rPr lang="es-ES" dirty="0" err="1"/>
              <a:t>Assignar</a:t>
            </a:r>
            <a:r>
              <a:rPr lang="es-ES" dirty="0"/>
              <a:t> una </a:t>
            </a:r>
            <a:r>
              <a:rPr lang="es-ES" b="1" dirty="0" err="1" smtClean="0"/>
              <a:t>mateixa</a:t>
            </a:r>
            <a:r>
              <a:rPr lang="es-ES" b="1" dirty="0" smtClean="0"/>
              <a:t> </a:t>
            </a:r>
            <a:r>
              <a:rPr lang="es-ES" b="1" dirty="0" err="1"/>
              <a:t>funció</a:t>
            </a:r>
            <a:r>
              <a:rPr lang="es-ES" b="1" dirty="0"/>
              <a:t> </a:t>
            </a:r>
            <a:r>
              <a:rPr lang="es-ES" b="1" dirty="0" err="1"/>
              <a:t>d'activació</a:t>
            </a:r>
            <a:r>
              <a:rPr lang="es-ES" b="1" dirty="0"/>
              <a:t> a </a:t>
            </a:r>
            <a:r>
              <a:rPr lang="es-ES" b="1" dirty="0" err="1"/>
              <a:t>nivell</a:t>
            </a:r>
            <a:r>
              <a:rPr lang="es-ES" b="1" dirty="0"/>
              <a:t> de capa de </a:t>
            </a:r>
            <a:r>
              <a:rPr lang="es-ES" b="1" dirty="0" err="1" smtClean="0"/>
              <a:t>neurones</a:t>
            </a:r>
            <a:r>
              <a:rPr lang="es-ES" dirty="0" smtClean="0"/>
              <a:t>.</a:t>
            </a:r>
          </a:p>
          <a:p>
            <a:r>
              <a:rPr lang="es-ES" dirty="0" err="1"/>
              <a:t>Assignar</a:t>
            </a:r>
            <a:r>
              <a:rPr lang="es-ES" dirty="0"/>
              <a:t> una </a:t>
            </a:r>
            <a:r>
              <a:rPr lang="es-ES" b="1" dirty="0" err="1" smtClean="0"/>
              <a:t>funció</a:t>
            </a:r>
            <a:r>
              <a:rPr lang="es-ES" b="1" dirty="0" smtClean="0"/>
              <a:t> </a:t>
            </a:r>
            <a:r>
              <a:rPr lang="es-ES" b="1" dirty="0" err="1"/>
              <a:t>d'activació</a:t>
            </a:r>
            <a:r>
              <a:rPr lang="es-ES" b="1" dirty="0"/>
              <a:t> </a:t>
            </a:r>
            <a:r>
              <a:rPr lang="es-ES" b="1" dirty="0" err="1"/>
              <a:t>diferent</a:t>
            </a:r>
            <a:r>
              <a:rPr lang="es-ES" b="1" dirty="0"/>
              <a:t> per a cada </a:t>
            </a:r>
            <a:r>
              <a:rPr lang="es-ES" b="1" dirty="0" smtClean="0"/>
              <a:t>neurona</a:t>
            </a:r>
            <a:r>
              <a:rPr lang="es-ES" dirty="0" smtClean="0"/>
              <a:t> </a:t>
            </a:r>
            <a:r>
              <a:rPr lang="es-ES" dirty="0"/>
              <a:t>(</a:t>
            </a:r>
            <a:r>
              <a:rPr lang="es-ES" dirty="0" err="1"/>
              <a:t>complex</a:t>
            </a:r>
            <a:r>
              <a:rPr lang="es-ES" dirty="0"/>
              <a:t> </a:t>
            </a:r>
            <a:r>
              <a:rPr lang="es-ES" dirty="0" err="1"/>
              <a:t>però</a:t>
            </a:r>
            <a:r>
              <a:rPr lang="es-ES" dirty="0"/>
              <a:t> </a:t>
            </a:r>
            <a:r>
              <a:rPr lang="es-ES" dirty="0" err="1"/>
              <a:t>potent</a:t>
            </a:r>
            <a:r>
              <a:rPr lang="es-ES" dirty="0"/>
              <a:t>).</a:t>
            </a:r>
            <a:endParaRPr lang="ca-ES" dirty="0"/>
          </a:p>
        </p:txBody>
      </p:sp>
    </p:spTree>
    <p:extLst>
      <p:ext uri="{BB962C8B-B14F-4D97-AF65-F5344CB8AC3E}">
        <p14:creationId xmlns:p14="http://schemas.microsoft.com/office/powerpoint/2010/main" val="3831347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3. Funcions d’activació</a:t>
            </a:r>
          </a:p>
        </p:txBody>
      </p:sp>
      <p:pic>
        <p:nvPicPr>
          <p:cNvPr id="8" name="Imagen 7">
            <a:extLst>
              <a:ext uri="{FF2B5EF4-FFF2-40B4-BE49-F238E27FC236}">
                <a16:creationId xmlns:a16="http://schemas.microsoft.com/office/drawing/2014/main" xmlns="" id="{736E2867-E9DD-4D0F-907A-8F9304B95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126" y="1902690"/>
            <a:ext cx="9051747" cy="3980873"/>
          </a:xfrm>
          <a:prstGeom prst="rect">
            <a:avLst/>
          </a:prstGeom>
        </p:spPr>
      </p:pic>
    </p:spTree>
    <p:extLst>
      <p:ext uri="{BB962C8B-B14F-4D97-AF65-F5344CB8AC3E}">
        <p14:creationId xmlns:p14="http://schemas.microsoft.com/office/powerpoint/2010/main" val="347296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4. Com </a:t>
            </a:r>
            <a:r>
              <a:rPr lang="ca-ES" dirty="0" smtClean="0"/>
              <a:t>funcionen?</a:t>
            </a:r>
            <a:endParaRPr lang="ca-ES" dirty="0"/>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buNone/>
            </a:pPr>
            <a:r>
              <a:rPr lang="es-ES" dirty="0"/>
              <a:t>El </a:t>
            </a:r>
            <a:r>
              <a:rPr lang="es-ES" dirty="0" err="1"/>
              <a:t>funcionament</a:t>
            </a:r>
            <a:r>
              <a:rPr lang="es-ES" dirty="0"/>
              <a:t> de les </a:t>
            </a:r>
            <a:r>
              <a:rPr lang="es-ES" dirty="0" err="1"/>
              <a:t>xarxes</a:t>
            </a:r>
            <a:r>
              <a:rPr lang="es-ES" dirty="0"/>
              <a:t> </a:t>
            </a:r>
            <a:r>
              <a:rPr lang="es-ES" dirty="0" err="1"/>
              <a:t>neuronals</a:t>
            </a:r>
            <a:r>
              <a:rPr lang="es-ES" dirty="0"/>
              <a:t> es basa en la </a:t>
            </a:r>
            <a:r>
              <a:rPr lang="es-ES" dirty="0" err="1"/>
              <a:t>configuració</a:t>
            </a:r>
            <a:r>
              <a:rPr lang="es-ES" dirty="0"/>
              <a:t> que </a:t>
            </a:r>
            <a:r>
              <a:rPr lang="es-ES" dirty="0" err="1"/>
              <a:t>s'ha</a:t>
            </a:r>
            <a:r>
              <a:rPr lang="es-ES" dirty="0"/>
              <a:t> de </a:t>
            </a:r>
            <a:r>
              <a:rPr lang="es-ES" dirty="0" err="1"/>
              <a:t>fer</a:t>
            </a:r>
            <a:r>
              <a:rPr lang="es-ES" dirty="0"/>
              <a:t> sobre les capes de </a:t>
            </a:r>
            <a:r>
              <a:rPr lang="es-ES" dirty="0" err="1"/>
              <a:t>neurones</a:t>
            </a:r>
            <a:r>
              <a:rPr lang="es-ES" dirty="0"/>
              <a:t> internes. </a:t>
            </a:r>
          </a:p>
          <a:p>
            <a:pPr marL="0" indent="0">
              <a:buNone/>
            </a:pPr>
            <a:endParaRPr lang="es-ES" dirty="0"/>
          </a:p>
          <a:p>
            <a:pPr marL="0" indent="0">
              <a:buNone/>
            </a:pPr>
            <a:r>
              <a:rPr lang="es-ES" dirty="0"/>
              <a:t>A </a:t>
            </a:r>
            <a:r>
              <a:rPr lang="es-ES" dirty="0" err="1"/>
              <a:t>nivell</a:t>
            </a:r>
            <a:r>
              <a:rPr lang="es-ES" dirty="0"/>
              <a:t> de neurona, </a:t>
            </a:r>
            <a:r>
              <a:rPr lang="es-ES" dirty="0" err="1"/>
              <a:t>s'ha</a:t>
            </a:r>
            <a:r>
              <a:rPr lang="es-ES" dirty="0"/>
              <a:t> </a:t>
            </a:r>
            <a:r>
              <a:rPr lang="es-ES" dirty="0" err="1"/>
              <a:t>d'elegir</a:t>
            </a:r>
            <a:r>
              <a:rPr lang="es-ES" dirty="0"/>
              <a:t> </a:t>
            </a:r>
            <a:r>
              <a:rPr lang="es-ES" dirty="0" err="1"/>
              <a:t>quins</a:t>
            </a:r>
            <a:r>
              <a:rPr lang="es-ES" dirty="0"/>
              <a:t> </a:t>
            </a:r>
            <a:r>
              <a:rPr lang="es-ES" dirty="0" err="1"/>
              <a:t>paràmetres</a:t>
            </a:r>
            <a:r>
              <a:rPr lang="es-ES" dirty="0"/>
              <a:t> </a:t>
            </a:r>
            <a:r>
              <a:rPr lang="es-ES" dirty="0" err="1"/>
              <a:t>actuen</a:t>
            </a:r>
            <a:r>
              <a:rPr lang="es-ES" dirty="0"/>
              <a:t> sobre el </a:t>
            </a:r>
            <a:r>
              <a:rPr lang="es-ES" dirty="0" err="1"/>
              <a:t>seu</a:t>
            </a:r>
            <a:r>
              <a:rPr lang="es-ES" dirty="0"/>
              <a:t> </a:t>
            </a:r>
            <a:r>
              <a:rPr lang="es-ES" dirty="0" err="1"/>
              <a:t>càlcul</a:t>
            </a:r>
            <a:r>
              <a:rPr lang="es-ES" dirty="0"/>
              <a:t> i crear una </a:t>
            </a:r>
            <a:r>
              <a:rPr lang="es-ES" dirty="0" err="1"/>
              <a:t>connexió</a:t>
            </a:r>
            <a:r>
              <a:rPr lang="es-ES" dirty="0"/>
              <a:t> que </a:t>
            </a:r>
            <a:r>
              <a:rPr lang="es-ES" dirty="0" err="1"/>
              <a:t>enllaçi</a:t>
            </a:r>
            <a:r>
              <a:rPr lang="es-ES" dirty="0"/>
              <a:t> les </a:t>
            </a:r>
            <a:r>
              <a:rPr lang="es-ES" dirty="0" err="1"/>
              <a:t>neurones</a:t>
            </a:r>
            <a:r>
              <a:rPr lang="es-ES" dirty="0"/>
              <a:t>. </a:t>
            </a:r>
          </a:p>
          <a:p>
            <a:pPr marL="0" indent="0">
              <a:buNone/>
            </a:pPr>
            <a:endParaRPr lang="es-ES" dirty="0"/>
          </a:p>
          <a:p>
            <a:pPr marL="0" indent="0">
              <a:buNone/>
            </a:pPr>
            <a:r>
              <a:rPr lang="es-ES" dirty="0"/>
              <a:t>Sobre les </a:t>
            </a:r>
            <a:r>
              <a:rPr lang="es-ES" dirty="0" err="1"/>
              <a:t>connexions</a:t>
            </a:r>
            <a:r>
              <a:rPr lang="es-ES" dirty="0"/>
              <a:t> que </a:t>
            </a:r>
            <a:r>
              <a:rPr lang="es-ES" dirty="0" err="1"/>
              <a:t>uneixen</a:t>
            </a:r>
            <a:r>
              <a:rPr lang="es-ES" dirty="0"/>
              <a:t> les </a:t>
            </a:r>
            <a:r>
              <a:rPr lang="es-ES" dirty="0" err="1"/>
              <a:t>neurones</a:t>
            </a:r>
            <a:r>
              <a:rPr lang="es-ES" dirty="0"/>
              <a:t>, </a:t>
            </a:r>
            <a:r>
              <a:rPr lang="es-ES" dirty="0" err="1"/>
              <a:t>s’ha</a:t>
            </a:r>
            <a:r>
              <a:rPr lang="es-ES" dirty="0"/>
              <a:t> </a:t>
            </a:r>
            <a:r>
              <a:rPr lang="es-ES" dirty="0" err="1"/>
              <a:t>d’asignar</a:t>
            </a:r>
            <a:r>
              <a:rPr lang="es-ES" dirty="0"/>
              <a:t> un pes que </a:t>
            </a:r>
            <a:r>
              <a:rPr lang="es-ES" dirty="0" err="1"/>
              <a:t>reflexi</a:t>
            </a:r>
            <a:r>
              <a:rPr lang="es-ES" dirty="0"/>
              <a:t> la importancia de </a:t>
            </a:r>
            <a:r>
              <a:rPr lang="es-ES" dirty="0" err="1"/>
              <a:t>l’entrada</a:t>
            </a:r>
            <a:r>
              <a:rPr lang="es-ES" dirty="0"/>
              <a:t>.</a:t>
            </a:r>
            <a:endParaRPr lang="ca-ES" dirty="0"/>
          </a:p>
        </p:txBody>
      </p:sp>
    </p:spTree>
    <p:extLst>
      <p:ext uri="{BB962C8B-B14F-4D97-AF65-F5344CB8AC3E}">
        <p14:creationId xmlns:p14="http://schemas.microsoft.com/office/powerpoint/2010/main" val="1175474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4. Com </a:t>
            </a:r>
            <a:r>
              <a:rPr lang="ca-ES" dirty="0" smtClean="0"/>
              <a:t>funcionen?</a:t>
            </a:r>
            <a:endParaRPr lang="ca-ES" dirty="0"/>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normAutofit fontScale="92500" lnSpcReduction="10000"/>
          </a:bodyPr>
          <a:lstStyle/>
          <a:p>
            <a:pPr marL="0" indent="0" algn="just">
              <a:buNone/>
            </a:pPr>
            <a:r>
              <a:rPr lang="es-ES" b="1" dirty="0" err="1"/>
              <a:t>Exemple</a:t>
            </a:r>
            <a:r>
              <a:rPr lang="es-ES" b="1" dirty="0"/>
              <a:t>.</a:t>
            </a:r>
          </a:p>
          <a:p>
            <a:pPr marL="0" indent="0" algn="just">
              <a:buNone/>
            </a:pPr>
            <a:r>
              <a:rPr lang="es-ES" dirty="0"/>
              <a:t>un </a:t>
            </a:r>
            <a:r>
              <a:rPr lang="es-ES" dirty="0" err="1"/>
              <a:t>exemple</a:t>
            </a:r>
            <a:r>
              <a:rPr lang="es-ES" dirty="0"/>
              <a:t> </a:t>
            </a:r>
            <a:r>
              <a:rPr lang="es-ES" dirty="0" err="1"/>
              <a:t>d'una</a:t>
            </a:r>
            <a:r>
              <a:rPr lang="es-ES" dirty="0"/>
              <a:t> </a:t>
            </a:r>
            <a:r>
              <a:rPr lang="es-ES" dirty="0" err="1"/>
              <a:t>possible</a:t>
            </a:r>
            <a:r>
              <a:rPr lang="es-ES" dirty="0"/>
              <a:t> </a:t>
            </a:r>
            <a:r>
              <a:rPr lang="es-ES" dirty="0" err="1"/>
              <a:t>aplicació</a:t>
            </a:r>
            <a:r>
              <a:rPr lang="es-ES" dirty="0"/>
              <a:t> real, en la que es </a:t>
            </a:r>
            <a:r>
              <a:rPr lang="es-ES" dirty="0" err="1"/>
              <a:t>disposa</a:t>
            </a:r>
            <a:r>
              <a:rPr lang="es-ES" dirty="0"/>
              <a:t> </a:t>
            </a:r>
            <a:r>
              <a:rPr lang="es-ES" dirty="0" err="1"/>
              <a:t>d'un</a:t>
            </a:r>
            <a:r>
              <a:rPr lang="es-ES" dirty="0"/>
              <a:t> </a:t>
            </a:r>
            <a:r>
              <a:rPr lang="es-ES" dirty="0" err="1"/>
              <a:t>conjunt</a:t>
            </a:r>
            <a:r>
              <a:rPr lang="es-ES" dirty="0"/>
              <a:t> </a:t>
            </a:r>
            <a:r>
              <a:rPr lang="es-ES" dirty="0" err="1"/>
              <a:t>dades</a:t>
            </a:r>
            <a:r>
              <a:rPr lang="es-ES" dirty="0"/>
              <a:t> en base a </a:t>
            </a:r>
            <a:r>
              <a:rPr lang="es-ES" dirty="0" err="1"/>
              <a:t>diferents</a:t>
            </a:r>
            <a:r>
              <a:rPr lang="es-ES" dirty="0"/>
              <a:t> </a:t>
            </a:r>
            <a:r>
              <a:rPr lang="es-ES" dirty="0" err="1"/>
              <a:t>habitatges</a:t>
            </a:r>
            <a:r>
              <a:rPr lang="es-ES" dirty="0"/>
              <a:t> que </a:t>
            </a:r>
            <a:r>
              <a:rPr lang="es-ES" dirty="0" err="1"/>
              <a:t>tenen</a:t>
            </a:r>
            <a:r>
              <a:rPr lang="es-ES" dirty="0"/>
              <a:t> </a:t>
            </a:r>
            <a:r>
              <a:rPr lang="es-ES" dirty="0" err="1"/>
              <a:t>els</a:t>
            </a:r>
            <a:r>
              <a:rPr lang="es-ES" dirty="0"/>
              <a:t> </a:t>
            </a:r>
            <a:r>
              <a:rPr lang="es-ES" dirty="0" err="1"/>
              <a:t>següents</a:t>
            </a:r>
            <a:r>
              <a:rPr lang="es-ES" dirty="0"/>
              <a:t> </a:t>
            </a:r>
            <a:r>
              <a:rPr lang="es-ES" dirty="0" err="1"/>
              <a:t>paràmetres</a:t>
            </a:r>
            <a:r>
              <a:rPr lang="es-ES" dirty="0"/>
              <a:t>:</a:t>
            </a:r>
          </a:p>
          <a:p>
            <a:pPr marL="0" indent="0" algn="just">
              <a:buNone/>
            </a:pPr>
            <a:endParaRPr lang="es-ES" dirty="0"/>
          </a:p>
          <a:p>
            <a:pPr lvl="1" algn="just"/>
            <a:r>
              <a:rPr lang="es-ES" dirty="0" err="1"/>
              <a:t>Dimensions</a:t>
            </a:r>
            <a:r>
              <a:rPr lang="es-ES" dirty="0"/>
              <a:t>.</a:t>
            </a:r>
          </a:p>
          <a:p>
            <a:pPr lvl="1" algn="just"/>
            <a:r>
              <a:rPr lang="es-ES" dirty="0"/>
              <a:t>Nombre de lavabos.</a:t>
            </a:r>
          </a:p>
          <a:p>
            <a:pPr lvl="1" algn="just"/>
            <a:r>
              <a:rPr lang="es-ES" dirty="0" err="1"/>
              <a:t>Distància</a:t>
            </a:r>
            <a:r>
              <a:rPr lang="es-ES" dirty="0"/>
              <a:t> del centre de la </a:t>
            </a:r>
            <a:r>
              <a:rPr lang="es-ES" dirty="0" err="1"/>
              <a:t>ciutat</a:t>
            </a:r>
            <a:r>
              <a:rPr lang="es-ES" dirty="0"/>
              <a:t>.</a:t>
            </a:r>
          </a:p>
          <a:p>
            <a:pPr lvl="1" algn="just"/>
            <a:r>
              <a:rPr lang="es-ES" dirty="0" err="1"/>
              <a:t>Antiguitat</a:t>
            </a:r>
            <a:r>
              <a:rPr lang="es-ES" dirty="0" smtClean="0"/>
              <a:t>.</a:t>
            </a:r>
          </a:p>
          <a:p>
            <a:pPr marL="457200" lvl="1" indent="0" algn="just">
              <a:buNone/>
            </a:pPr>
            <a:endParaRPr lang="es-ES" dirty="0" smtClean="0"/>
          </a:p>
          <a:p>
            <a:pPr marL="0" indent="0">
              <a:buNone/>
            </a:pPr>
            <a:r>
              <a:rPr lang="es-ES" dirty="0"/>
              <a:t>Sobre </a:t>
            </a:r>
            <a:r>
              <a:rPr lang="es-ES" dirty="0" err="1"/>
              <a:t>aquestes</a:t>
            </a:r>
            <a:r>
              <a:rPr lang="es-ES" dirty="0"/>
              <a:t> </a:t>
            </a:r>
            <a:r>
              <a:rPr lang="es-ES" dirty="0" err="1"/>
              <a:t>dades</a:t>
            </a:r>
            <a:r>
              <a:rPr lang="es-ES" dirty="0"/>
              <a:t>, es </a:t>
            </a:r>
            <a:r>
              <a:rPr lang="es-ES" dirty="0" err="1"/>
              <a:t>vol</a:t>
            </a:r>
            <a:r>
              <a:rPr lang="es-ES" dirty="0"/>
              <a:t> especular el preu que </a:t>
            </a:r>
            <a:r>
              <a:rPr lang="es-ES" dirty="0" err="1"/>
              <a:t>pot</a:t>
            </a:r>
            <a:r>
              <a:rPr lang="es-ES" dirty="0"/>
              <a:t> </a:t>
            </a:r>
            <a:r>
              <a:rPr lang="es-ES" dirty="0" err="1"/>
              <a:t>tenir</a:t>
            </a:r>
            <a:r>
              <a:rPr lang="es-ES" dirty="0"/>
              <a:t> un </a:t>
            </a:r>
            <a:r>
              <a:rPr lang="es-ES" dirty="0" err="1" smtClean="0"/>
              <a:t>habitatge</a:t>
            </a:r>
            <a:r>
              <a:rPr lang="es-ES" dirty="0"/>
              <a:t> </a:t>
            </a:r>
            <a:r>
              <a:rPr lang="es-ES" dirty="0" smtClean="0"/>
              <a:t>en </a:t>
            </a:r>
            <a:r>
              <a:rPr lang="es-ES" dirty="0"/>
              <a:t>base a les </a:t>
            </a:r>
            <a:r>
              <a:rPr lang="es-ES" dirty="0" err="1"/>
              <a:t>seves</a:t>
            </a:r>
            <a:r>
              <a:rPr lang="es-ES" dirty="0"/>
              <a:t> </a:t>
            </a:r>
            <a:r>
              <a:rPr lang="es-ES" dirty="0" err="1"/>
              <a:t>propietats</a:t>
            </a:r>
            <a:endParaRPr lang="es-ES" dirty="0"/>
          </a:p>
          <a:p>
            <a:pPr marL="0" indent="0">
              <a:buNone/>
            </a:pPr>
            <a:endParaRPr lang="ca-ES" dirty="0"/>
          </a:p>
        </p:txBody>
      </p:sp>
    </p:spTree>
    <p:extLst>
      <p:ext uri="{BB962C8B-B14F-4D97-AF65-F5344CB8AC3E}">
        <p14:creationId xmlns:p14="http://schemas.microsoft.com/office/powerpoint/2010/main" val="2101944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4. Com </a:t>
            </a:r>
            <a:r>
              <a:rPr lang="ca-ES" dirty="0" smtClean="0"/>
              <a:t>funcionen?</a:t>
            </a:r>
            <a:endParaRPr lang="ca-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551" y="1390440"/>
            <a:ext cx="6040327" cy="3552379"/>
          </a:xfrm>
          <a:prstGeom prst="rect">
            <a:avLst/>
          </a:prstGeom>
        </p:spPr>
      </p:pic>
      <p:sp>
        <p:nvSpPr>
          <p:cNvPr id="6"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788763" y="5024946"/>
            <a:ext cx="10515600" cy="1432730"/>
          </a:xfrm>
        </p:spPr>
        <p:txBody>
          <a:bodyPr>
            <a:normAutofit fontScale="92500"/>
          </a:bodyPr>
          <a:lstStyle/>
          <a:p>
            <a:pPr marL="0" indent="0">
              <a:buNone/>
            </a:pPr>
            <a:r>
              <a:rPr lang="es-ES" dirty="0"/>
              <a:t>Les </a:t>
            </a:r>
            <a:r>
              <a:rPr lang="es-ES" dirty="0" err="1"/>
              <a:t>neurones</a:t>
            </a:r>
            <a:r>
              <a:rPr lang="es-ES" dirty="0"/>
              <a:t> que no </a:t>
            </a:r>
            <a:r>
              <a:rPr lang="es-ES" dirty="0" err="1"/>
              <a:t>tenen</a:t>
            </a:r>
            <a:r>
              <a:rPr lang="es-ES" dirty="0"/>
              <a:t> impacte en el </a:t>
            </a:r>
            <a:r>
              <a:rPr lang="es-ES" dirty="0" err="1" smtClean="0"/>
              <a:t>càlcul</a:t>
            </a:r>
            <a:r>
              <a:rPr lang="es-ES" dirty="0" smtClean="0"/>
              <a:t> </a:t>
            </a:r>
            <a:r>
              <a:rPr lang="es-ES" dirty="0"/>
              <a:t>no es representen </a:t>
            </a:r>
            <a:r>
              <a:rPr lang="es-ES" dirty="0" err="1"/>
              <a:t>utilitzant</a:t>
            </a:r>
            <a:endParaRPr lang="es-ES" dirty="0"/>
          </a:p>
          <a:p>
            <a:pPr marL="0" indent="0">
              <a:buNone/>
            </a:pPr>
            <a:r>
              <a:rPr lang="es-ES" dirty="0" err="1"/>
              <a:t>connexions</a:t>
            </a:r>
            <a:r>
              <a:rPr lang="es-ES" dirty="0"/>
              <a:t>, </a:t>
            </a:r>
            <a:r>
              <a:rPr lang="es-ES" dirty="0" err="1" smtClean="0"/>
              <a:t>això</a:t>
            </a:r>
            <a:r>
              <a:rPr lang="es-ES" dirty="0" smtClean="0"/>
              <a:t> </a:t>
            </a:r>
            <a:r>
              <a:rPr lang="es-ES" dirty="0"/>
              <a:t>es </a:t>
            </a:r>
            <a:r>
              <a:rPr lang="es-ES" dirty="0" err="1"/>
              <a:t>pot</a:t>
            </a:r>
            <a:r>
              <a:rPr lang="es-ES" dirty="0"/>
              <a:t> interpretar </a:t>
            </a:r>
            <a:r>
              <a:rPr lang="es-ES" dirty="0" err="1"/>
              <a:t>com</a:t>
            </a:r>
            <a:r>
              <a:rPr lang="es-ES" dirty="0"/>
              <a:t> que </a:t>
            </a:r>
            <a:r>
              <a:rPr lang="es-ES" dirty="0" err="1"/>
              <a:t>tenen</a:t>
            </a:r>
            <a:r>
              <a:rPr lang="es-ES" dirty="0"/>
              <a:t> un impacte </a:t>
            </a:r>
            <a:r>
              <a:rPr lang="es-ES" dirty="0" err="1"/>
              <a:t>nul</a:t>
            </a:r>
            <a:r>
              <a:rPr lang="es-ES" dirty="0"/>
              <a:t> sobre</a:t>
            </a:r>
          </a:p>
          <a:p>
            <a:pPr marL="0" indent="0">
              <a:buNone/>
            </a:pPr>
            <a:r>
              <a:rPr lang="es-ES" dirty="0" err="1"/>
              <a:t>aquell</a:t>
            </a:r>
            <a:r>
              <a:rPr lang="es-ES" dirty="0"/>
              <a:t> </a:t>
            </a:r>
            <a:r>
              <a:rPr lang="es-ES" dirty="0" err="1" smtClean="0"/>
              <a:t>càlcul</a:t>
            </a:r>
            <a:r>
              <a:rPr lang="es-ES" dirty="0"/>
              <a:t>.</a:t>
            </a:r>
            <a:endParaRPr lang="ca-ES" dirty="0"/>
          </a:p>
        </p:txBody>
      </p:sp>
    </p:spTree>
    <p:extLst>
      <p:ext uri="{BB962C8B-B14F-4D97-AF65-F5344CB8AC3E}">
        <p14:creationId xmlns:p14="http://schemas.microsoft.com/office/powerpoint/2010/main" val="21607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5</a:t>
            </a:r>
            <a:r>
              <a:rPr lang="ca-ES" dirty="0" smtClean="0"/>
              <a:t>. </a:t>
            </a:r>
            <a:r>
              <a:rPr lang="ca-ES" dirty="0"/>
              <a:t>Com aprenen?</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normAutofit lnSpcReduction="10000"/>
          </a:bodyPr>
          <a:lstStyle/>
          <a:p>
            <a:pPr marL="0" indent="0" algn="just">
              <a:buNone/>
            </a:pPr>
            <a:r>
              <a:rPr lang="es-ES" sz="2600" dirty="0"/>
              <a:t>les </a:t>
            </a:r>
            <a:r>
              <a:rPr lang="es-ES" sz="2600" dirty="0" err="1"/>
              <a:t>xarxes</a:t>
            </a:r>
            <a:r>
              <a:rPr lang="es-ES" sz="2600" dirty="0"/>
              <a:t> </a:t>
            </a:r>
            <a:r>
              <a:rPr lang="es-ES" sz="2600" dirty="0" err="1"/>
              <a:t>neuronals</a:t>
            </a:r>
            <a:r>
              <a:rPr lang="es-ES" sz="2600" dirty="0"/>
              <a:t> es basen en un </a:t>
            </a:r>
            <a:r>
              <a:rPr lang="es-ES" sz="2600" dirty="0" err="1"/>
              <a:t>mecanisme</a:t>
            </a:r>
            <a:r>
              <a:rPr lang="es-ES" sz="2600" dirty="0"/>
              <a:t> </a:t>
            </a:r>
            <a:r>
              <a:rPr lang="es-ES" sz="2600" dirty="0" err="1"/>
              <a:t>d'aprenentatge</a:t>
            </a:r>
            <a:r>
              <a:rPr lang="es-ES" sz="2600" dirty="0"/>
              <a:t> </a:t>
            </a:r>
            <a:r>
              <a:rPr lang="es-ES" sz="2600" dirty="0" err="1"/>
              <a:t>iteratiu</a:t>
            </a:r>
            <a:r>
              <a:rPr lang="es-ES" sz="2600" dirty="0"/>
              <a:t> </a:t>
            </a:r>
            <a:r>
              <a:rPr lang="es-ES" sz="2600" dirty="0" err="1"/>
              <a:t>amb</a:t>
            </a:r>
            <a:r>
              <a:rPr lang="es-ES" sz="2600" dirty="0"/>
              <a:t> el </a:t>
            </a:r>
            <a:r>
              <a:rPr lang="es-ES" sz="2600" dirty="0" err="1"/>
              <a:t>qual</a:t>
            </a:r>
            <a:r>
              <a:rPr lang="es-ES" sz="2600" dirty="0"/>
              <a:t> van </a:t>
            </a:r>
            <a:r>
              <a:rPr lang="es-ES" sz="2600" dirty="0" err="1"/>
              <a:t>adquirint</a:t>
            </a:r>
            <a:r>
              <a:rPr lang="es-ES" sz="2600" dirty="0"/>
              <a:t> </a:t>
            </a:r>
            <a:r>
              <a:rPr lang="es-ES" sz="2600" dirty="0" err="1"/>
              <a:t>coneixement</a:t>
            </a:r>
            <a:r>
              <a:rPr lang="es-ES" sz="2600" dirty="0"/>
              <a:t> a mesura que </a:t>
            </a:r>
            <a:r>
              <a:rPr lang="es-ES" sz="2600" dirty="0" err="1"/>
              <a:t>guanyen</a:t>
            </a:r>
            <a:r>
              <a:rPr lang="es-ES" sz="2600" dirty="0"/>
              <a:t> </a:t>
            </a:r>
            <a:r>
              <a:rPr lang="es-ES" sz="2600" dirty="0" err="1"/>
              <a:t>experiència</a:t>
            </a:r>
            <a:r>
              <a:rPr lang="es-ES" sz="2600" dirty="0"/>
              <a:t>. Per </a:t>
            </a:r>
            <a:r>
              <a:rPr lang="es-ES" sz="2600" dirty="0" err="1"/>
              <a:t>aquest</a:t>
            </a:r>
            <a:r>
              <a:rPr lang="es-ES" sz="2600" dirty="0"/>
              <a:t> </a:t>
            </a:r>
            <a:r>
              <a:rPr lang="es-ES" sz="2600" dirty="0" err="1"/>
              <a:t>motiu</a:t>
            </a:r>
            <a:r>
              <a:rPr lang="es-ES" sz="2600" dirty="0"/>
              <a:t>, </a:t>
            </a:r>
            <a:r>
              <a:rPr lang="es-ES" sz="2600" dirty="0" err="1"/>
              <a:t>és</a:t>
            </a:r>
            <a:r>
              <a:rPr lang="es-ES" sz="2600" dirty="0"/>
              <a:t> </a:t>
            </a:r>
            <a:r>
              <a:rPr lang="es-ES" sz="2600" dirty="0" err="1"/>
              <a:t>necessari</a:t>
            </a:r>
            <a:r>
              <a:rPr lang="es-ES" sz="2600" dirty="0"/>
              <a:t> dividir les </a:t>
            </a:r>
            <a:r>
              <a:rPr lang="es-ES" sz="2600" dirty="0" err="1"/>
              <a:t>etapes</a:t>
            </a:r>
            <a:r>
              <a:rPr lang="es-ES" sz="2600" dirty="0"/>
              <a:t> de </a:t>
            </a:r>
            <a:r>
              <a:rPr lang="es-ES" sz="2600" dirty="0" err="1"/>
              <a:t>funcionament</a:t>
            </a:r>
            <a:r>
              <a:rPr lang="es-ES" sz="2600" dirty="0"/>
              <a:t> </a:t>
            </a:r>
            <a:r>
              <a:rPr lang="es-ES" sz="2600" dirty="0" err="1"/>
              <a:t>d'una</a:t>
            </a:r>
            <a:r>
              <a:rPr lang="es-ES" sz="2600" dirty="0"/>
              <a:t> </a:t>
            </a:r>
            <a:r>
              <a:rPr lang="es-ES" sz="2600" dirty="0" err="1"/>
              <a:t>xarxa</a:t>
            </a:r>
            <a:r>
              <a:rPr lang="es-ES" sz="2600" dirty="0"/>
              <a:t> neuronal en</a:t>
            </a:r>
            <a:r>
              <a:rPr lang="es-ES" sz="2600" dirty="0" smtClean="0"/>
              <a:t>:</a:t>
            </a:r>
          </a:p>
          <a:p>
            <a:pPr marL="0" indent="0" algn="just">
              <a:buNone/>
            </a:pPr>
            <a:endParaRPr lang="es-ES" sz="2000" dirty="0" smtClean="0"/>
          </a:p>
          <a:p>
            <a:pPr algn="just"/>
            <a:r>
              <a:rPr lang="es-ES" sz="2600" b="1" dirty="0" smtClean="0"/>
              <a:t>Etapa </a:t>
            </a:r>
            <a:r>
              <a:rPr lang="es-ES" sz="2600" b="1" dirty="0" err="1"/>
              <a:t>d'entrenament</a:t>
            </a:r>
            <a:r>
              <a:rPr lang="es-ES" sz="2600" b="1" dirty="0" smtClean="0"/>
              <a:t>:</a:t>
            </a:r>
            <a:r>
              <a:rPr lang="es-ES" sz="2600" dirty="0" smtClean="0"/>
              <a:t> </a:t>
            </a:r>
            <a:r>
              <a:rPr lang="es-ES" sz="2600" dirty="0"/>
              <a:t>en </a:t>
            </a:r>
            <a:r>
              <a:rPr lang="es-ES" sz="2600" dirty="0" err="1"/>
              <a:t>aquesta</a:t>
            </a:r>
            <a:r>
              <a:rPr lang="es-ES" sz="2600" dirty="0"/>
              <a:t> etapa es proporcionen múltiples </a:t>
            </a:r>
            <a:r>
              <a:rPr lang="es-ES" sz="2600" dirty="0" err="1"/>
              <a:t>exemples</a:t>
            </a:r>
            <a:r>
              <a:rPr lang="es-ES" sz="2600" dirty="0"/>
              <a:t> a partir </a:t>
            </a:r>
            <a:r>
              <a:rPr lang="es-ES" sz="2600" dirty="0" err="1"/>
              <a:t>dels</a:t>
            </a:r>
            <a:r>
              <a:rPr lang="es-ES" sz="2600" dirty="0"/>
              <a:t> </a:t>
            </a:r>
            <a:r>
              <a:rPr lang="es-ES" sz="2600" dirty="0" err="1"/>
              <a:t>quals</a:t>
            </a:r>
            <a:r>
              <a:rPr lang="es-ES" sz="2600" dirty="0"/>
              <a:t> </a:t>
            </a:r>
            <a:r>
              <a:rPr lang="es-ES" sz="2600" dirty="0" err="1"/>
              <a:t>s'adquireix</a:t>
            </a:r>
            <a:r>
              <a:rPr lang="es-ES" sz="2600" dirty="0"/>
              <a:t> la gran </a:t>
            </a:r>
            <a:r>
              <a:rPr lang="es-ES" sz="2600" dirty="0" err="1"/>
              <a:t>majoria</a:t>
            </a:r>
            <a:r>
              <a:rPr lang="es-ES" sz="2600" dirty="0"/>
              <a:t> del </a:t>
            </a:r>
            <a:r>
              <a:rPr lang="es-ES" sz="2600" dirty="0" err="1"/>
              <a:t>coneixement</a:t>
            </a:r>
            <a:r>
              <a:rPr lang="es-ES" sz="2600" dirty="0"/>
              <a:t>. </a:t>
            </a:r>
            <a:r>
              <a:rPr lang="es-ES" sz="2600" dirty="0" err="1"/>
              <a:t>S'ha</a:t>
            </a:r>
            <a:r>
              <a:rPr lang="es-ES" sz="2600" dirty="0"/>
              <a:t> de </a:t>
            </a:r>
            <a:r>
              <a:rPr lang="es-ES" sz="2600" dirty="0" err="1"/>
              <a:t>tenir</a:t>
            </a:r>
            <a:r>
              <a:rPr lang="es-ES" sz="2600" dirty="0"/>
              <a:t> en </a:t>
            </a:r>
            <a:r>
              <a:rPr lang="es-ES" sz="2600" dirty="0" err="1"/>
              <a:t>compte</a:t>
            </a:r>
            <a:r>
              <a:rPr lang="es-ES" sz="2600" dirty="0"/>
              <a:t>, que </a:t>
            </a:r>
            <a:r>
              <a:rPr lang="es-ES" sz="2600" dirty="0" err="1"/>
              <a:t>durant</a:t>
            </a:r>
            <a:r>
              <a:rPr lang="es-ES" sz="2600" dirty="0"/>
              <a:t> </a:t>
            </a:r>
            <a:r>
              <a:rPr lang="es-ES" sz="2600" dirty="0" err="1"/>
              <a:t>aquesta</a:t>
            </a:r>
            <a:r>
              <a:rPr lang="es-ES" sz="2600" dirty="0"/>
              <a:t> etapa cal saber el </a:t>
            </a:r>
            <a:r>
              <a:rPr lang="es-ES" sz="2600" dirty="0" err="1"/>
              <a:t>resultat</a:t>
            </a:r>
            <a:r>
              <a:rPr lang="es-ES" sz="2600" dirty="0"/>
              <a:t> </a:t>
            </a:r>
            <a:r>
              <a:rPr lang="es-ES" sz="2600" dirty="0" err="1"/>
              <a:t>correcte</a:t>
            </a:r>
            <a:r>
              <a:rPr lang="es-ES" sz="2600" dirty="0"/>
              <a:t> per </a:t>
            </a:r>
            <a:r>
              <a:rPr lang="es-ES" sz="2600" dirty="0" err="1"/>
              <a:t>obtenir</a:t>
            </a:r>
            <a:r>
              <a:rPr lang="es-ES" sz="2600" dirty="0"/>
              <a:t> una </a:t>
            </a:r>
            <a:r>
              <a:rPr lang="es-ES" sz="2600" dirty="0" err="1"/>
              <a:t>xarxa</a:t>
            </a:r>
            <a:r>
              <a:rPr lang="es-ES" sz="2600" dirty="0"/>
              <a:t> ben entrenada</a:t>
            </a:r>
            <a:r>
              <a:rPr lang="es-ES" sz="2600" dirty="0" smtClean="0"/>
              <a:t>.</a:t>
            </a:r>
            <a:endParaRPr lang="es-ES" sz="2600" dirty="0"/>
          </a:p>
          <a:p>
            <a:pPr algn="just"/>
            <a:r>
              <a:rPr lang="es-ES" sz="2600" b="1" dirty="0" smtClean="0"/>
              <a:t>Etapa </a:t>
            </a:r>
            <a:r>
              <a:rPr lang="es-ES" sz="2600" b="1" dirty="0"/>
              <a:t>de test</a:t>
            </a:r>
            <a:r>
              <a:rPr lang="es-ES" sz="2600" b="1" dirty="0" smtClean="0"/>
              <a:t>:</a:t>
            </a:r>
            <a:r>
              <a:rPr lang="es-ES" sz="2600" dirty="0" smtClean="0"/>
              <a:t> </a:t>
            </a:r>
            <a:r>
              <a:rPr lang="es-ES" sz="2600" dirty="0"/>
              <a:t>en </a:t>
            </a:r>
            <a:r>
              <a:rPr lang="es-ES" sz="2600" dirty="0" err="1"/>
              <a:t>aquesta</a:t>
            </a:r>
            <a:r>
              <a:rPr lang="es-ES" sz="2600" dirty="0"/>
              <a:t> etapa es posa a </a:t>
            </a:r>
            <a:r>
              <a:rPr lang="es-ES" sz="2600" dirty="0" err="1"/>
              <a:t>prova</a:t>
            </a:r>
            <a:r>
              <a:rPr lang="es-ES" sz="2600" dirty="0"/>
              <a:t> la </a:t>
            </a:r>
            <a:r>
              <a:rPr lang="es-ES" sz="2600" dirty="0" err="1"/>
              <a:t>xarxa</a:t>
            </a:r>
            <a:r>
              <a:rPr lang="es-ES" sz="2600" dirty="0"/>
              <a:t>, </a:t>
            </a:r>
            <a:r>
              <a:rPr lang="es-ES" sz="2600" dirty="0" err="1"/>
              <a:t>proporcionant</a:t>
            </a:r>
            <a:r>
              <a:rPr lang="es-ES" sz="2600" dirty="0"/>
              <a:t> noves </a:t>
            </a:r>
            <a:r>
              <a:rPr lang="es-ES" sz="2600" dirty="0" err="1"/>
              <a:t>dades</a:t>
            </a:r>
            <a:r>
              <a:rPr lang="es-ES" sz="2600" dirty="0"/>
              <a:t> i </a:t>
            </a:r>
            <a:r>
              <a:rPr lang="es-ES" sz="2600" dirty="0" err="1"/>
              <a:t>analitzant</a:t>
            </a:r>
            <a:r>
              <a:rPr lang="es-ES" sz="2600" dirty="0"/>
              <a:t> </a:t>
            </a:r>
            <a:r>
              <a:rPr lang="es-ES" sz="2600" dirty="0" err="1"/>
              <a:t>els</a:t>
            </a:r>
            <a:r>
              <a:rPr lang="es-ES" sz="2600" dirty="0"/>
              <a:t> </a:t>
            </a:r>
            <a:r>
              <a:rPr lang="es-ES" sz="2600" dirty="0" err="1"/>
              <a:t>resultats</a:t>
            </a:r>
            <a:r>
              <a:rPr lang="es-ES" sz="2600" dirty="0"/>
              <a:t>. En cas de </a:t>
            </a:r>
            <a:r>
              <a:rPr lang="es-ES" sz="2600" dirty="0" err="1"/>
              <a:t>comptar</a:t>
            </a:r>
            <a:r>
              <a:rPr lang="es-ES" sz="2600" dirty="0"/>
              <a:t> </a:t>
            </a:r>
            <a:r>
              <a:rPr lang="es-ES" sz="2600" dirty="0" err="1"/>
              <a:t>amb</a:t>
            </a:r>
            <a:r>
              <a:rPr lang="es-ES" sz="2600" dirty="0"/>
              <a:t> el </a:t>
            </a:r>
            <a:r>
              <a:rPr lang="es-ES" sz="2600" dirty="0" err="1"/>
              <a:t>resultat</a:t>
            </a:r>
            <a:r>
              <a:rPr lang="es-ES" sz="2600" dirty="0"/>
              <a:t> </a:t>
            </a:r>
            <a:r>
              <a:rPr lang="es-ES" sz="2600" dirty="0" err="1"/>
              <a:t>correcte</a:t>
            </a:r>
            <a:r>
              <a:rPr lang="es-ES" sz="2600" dirty="0"/>
              <a:t> per </a:t>
            </a:r>
            <a:r>
              <a:rPr lang="es-ES" sz="2600" dirty="0" err="1"/>
              <a:t>aquestes</a:t>
            </a:r>
            <a:r>
              <a:rPr lang="es-ES" sz="2600" dirty="0"/>
              <a:t> </a:t>
            </a:r>
            <a:r>
              <a:rPr lang="es-ES" sz="2600" dirty="0" err="1"/>
              <a:t>dades</a:t>
            </a:r>
            <a:r>
              <a:rPr lang="es-ES" sz="2600" dirty="0"/>
              <a:t>, la </a:t>
            </a:r>
            <a:r>
              <a:rPr lang="es-ES" sz="2600" dirty="0" err="1"/>
              <a:t>xarxa</a:t>
            </a:r>
            <a:r>
              <a:rPr lang="es-ES" sz="2600" dirty="0"/>
              <a:t> </a:t>
            </a:r>
            <a:r>
              <a:rPr lang="es-ES" sz="2600" dirty="0" err="1"/>
              <a:t>pot</a:t>
            </a:r>
            <a:r>
              <a:rPr lang="es-ES" sz="2600" dirty="0"/>
              <a:t> continuar </a:t>
            </a:r>
            <a:r>
              <a:rPr lang="es-ES" sz="2600" dirty="0" err="1"/>
              <a:t>aprenent</a:t>
            </a:r>
            <a:r>
              <a:rPr lang="es-ES" dirty="0"/>
              <a:t>.</a:t>
            </a:r>
            <a:endParaRPr lang="ca-ES" dirty="0"/>
          </a:p>
        </p:txBody>
      </p:sp>
    </p:spTree>
    <p:extLst>
      <p:ext uri="{BB962C8B-B14F-4D97-AF65-F5344CB8AC3E}">
        <p14:creationId xmlns:p14="http://schemas.microsoft.com/office/powerpoint/2010/main" val="126365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5</a:t>
            </a:r>
            <a:r>
              <a:rPr lang="ca-ES" dirty="0" smtClean="0"/>
              <a:t>. </a:t>
            </a:r>
            <a:r>
              <a:rPr lang="ca-ES" dirty="0"/>
              <a:t>Com aprenen?</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455313"/>
            <a:ext cx="10515600" cy="1622738"/>
          </a:xfrm>
        </p:spPr>
        <p:txBody>
          <a:bodyPr>
            <a:normAutofit lnSpcReduction="10000"/>
          </a:bodyPr>
          <a:lstStyle/>
          <a:p>
            <a:pPr marL="0" indent="0" algn="just">
              <a:buNone/>
            </a:pPr>
            <a:r>
              <a:rPr lang="es-ES" dirty="0" err="1"/>
              <a:t>Durant</a:t>
            </a:r>
            <a:r>
              <a:rPr lang="es-ES" dirty="0"/>
              <a:t> </a:t>
            </a:r>
            <a:r>
              <a:rPr lang="es-ES" dirty="0" err="1"/>
              <a:t>l'etapa</a:t>
            </a:r>
            <a:r>
              <a:rPr lang="es-ES" dirty="0"/>
              <a:t> </a:t>
            </a:r>
            <a:r>
              <a:rPr lang="es-ES" dirty="0" err="1"/>
              <a:t>d'entrenament</a:t>
            </a:r>
            <a:r>
              <a:rPr lang="es-ES" dirty="0"/>
              <a:t> i un </a:t>
            </a:r>
            <a:r>
              <a:rPr lang="es-ES" dirty="0" err="1"/>
              <a:t>cop</a:t>
            </a:r>
            <a:r>
              <a:rPr lang="es-ES" dirty="0"/>
              <a:t> </a:t>
            </a:r>
            <a:r>
              <a:rPr lang="es-ES" dirty="0" err="1"/>
              <a:t>s'obté</a:t>
            </a:r>
            <a:r>
              <a:rPr lang="es-ES" dirty="0"/>
              <a:t> el </a:t>
            </a:r>
            <a:r>
              <a:rPr lang="es-ES" dirty="0" err="1"/>
              <a:t>resultat</a:t>
            </a:r>
            <a:r>
              <a:rPr lang="es-ES" dirty="0"/>
              <a:t> </a:t>
            </a:r>
            <a:r>
              <a:rPr lang="es-ES" dirty="0" err="1"/>
              <a:t>proporcionat</a:t>
            </a:r>
            <a:r>
              <a:rPr lang="es-ES" dirty="0"/>
              <a:t> de la </a:t>
            </a:r>
            <a:r>
              <a:rPr lang="es-ES" dirty="0" err="1"/>
              <a:t>xarxa</a:t>
            </a:r>
            <a:r>
              <a:rPr lang="es-ES" dirty="0"/>
              <a:t>, cal comparar-lo </a:t>
            </a:r>
            <a:r>
              <a:rPr lang="es-ES" dirty="0" err="1"/>
              <a:t>amb</a:t>
            </a:r>
            <a:r>
              <a:rPr lang="es-ES" dirty="0"/>
              <a:t> el </a:t>
            </a:r>
            <a:r>
              <a:rPr lang="es-ES" dirty="0" err="1"/>
              <a:t>resultat</a:t>
            </a:r>
            <a:r>
              <a:rPr lang="es-ES" dirty="0"/>
              <a:t> real i </a:t>
            </a:r>
            <a:r>
              <a:rPr lang="es-ES" dirty="0" err="1"/>
              <a:t>extreure</a:t>
            </a:r>
            <a:r>
              <a:rPr lang="es-ES" dirty="0"/>
              <a:t> un valor que </a:t>
            </a:r>
            <a:r>
              <a:rPr lang="es-ES" dirty="0" err="1"/>
              <a:t>representi</a:t>
            </a:r>
            <a:r>
              <a:rPr lang="es-ES" dirty="0"/>
              <a:t> la </a:t>
            </a:r>
            <a:r>
              <a:rPr lang="es-ES" dirty="0" err="1"/>
              <a:t>distància</a:t>
            </a:r>
            <a:r>
              <a:rPr lang="es-ES" dirty="0"/>
              <a:t> que hi ha entre el valor </a:t>
            </a:r>
            <a:r>
              <a:rPr lang="es-ES" dirty="0" err="1"/>
              <a:t>predit</a:t>
            </a:r>
            <a:r>
              <a:rPr lang="es-ES" dirty="0"/>
              <a:t> i el </a:t>
            </a:r>
            <a:r>
              <a:rPr lang="es-ES" dirty="0" err="1"/>
              <a:t>correcte</a:t>
            </a:r>
            <a:r>
              <a:rPr lang="es-ES" dirty="0"/>
              <a:t>. </a:t>
            </a:r>
            <a:r>
              <a:rPr lang="es-ES" dirty="0" err="1"/>
              <a:t>Aquesta</a:t>
            </a:r>
            <a:r>
              <a:rPr lang="es-ES" dirty="0"/>
              <a:t> magnitud </a:t>
            </a:r>
            <a:r>
              <a:rPr lang="es-ES" dirty="0" err="1"/>
              <a:t>s'extreu</a:t>
            </a:r>
            <a:r>
              <a:rPr lang="es-ES" dirty="0"/>
              <a:t> a partir de la </a:t>
            </a:r>
            <a:r>
              <a:rPr lang="es-ES" dirty="0" err="1"/>
              <a:t>funció</a:t>
            </a:r>
            <a:r>
              <a:rPr lang="es-ES" dirty="0"/>
              <a:t> de </a:t>
            </a:r>
            <a:r>
              <a:rPr lang="es-ES" dirty="0" err="1"/>
              <a:t>cost</a:t>
            </a:r>
            <a:r>
              <a:rPr lang="es-ES" dirty="0"/>
              <a:t>. </a:t>
            </a:r>
            <a:endParaRPr lang="ca-ES" dirty="0"/>
          </a:p>
        </p:txBody>
      </p:sp>
      <p:pic>
        <p:nvPicPr>
          <p:cNvPr id="9" name="Imagen 8">
            <a:extLst>
              <a:ext uri="{FF2B5EF4-FFF2-40B4-BE49-F238E27FC236}">
                <a16:creationId xmlns:a16="http://schemas.microsoft.com/office/drawing/2014/main" xmlns="" id="{AE869B0D-582F-407A-A433-1CDC9CC15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274" y="4553918"/>
            <a:ext cx="5250288" cy="2101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a16="http://schemas.microsoft.com/office/drawing/2014/main" xmlns="" id="{2527872F-D7AC-4689-8AA0-35BF359712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474" y="3168465"/>
            <a:ext cx="5412035" cy="2002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765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5. Com aprenen?</a:t>
            </a:r>
          </a:p>
        </p:txBody>
      </p:sp>
      <p:sp>
        <p:nvSpPr>
          <p:cNvPr id="6"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25321" y="1825625"/>
            <a:ext cx="10515600" cy="4351338"/>
          </a:xfrm>
        </p:spPr>
        <p:txBody>
          <a:bodyPr>
            <a:normAutofit/>
          </a:bodyPr>
          <a:lstStyle/>
          <a:p>
            <a:pPr marL="0" indent="0" algn="just">
              <a:buNone/>
            </a:pPr>
            <a:r>
              <a:rPr lang="es-ES" sz="2600" b="1" dirty="0" err="1"/>
              <a:t>Exemple</a:t>
            </a:r>
            <a:r>
              <a:rPr lang="es-ES" sz="2600" b="1" dirty="0"/>
              <a:t>.</a:t>
            </a:r>
          </a:p>
          <a:p>
            <a:pPr marL="0" indent="0" algn="just">
              <a:buNone/>
            </a:pPr>
            <a:r>
              <a:rPr lang="es-ES" sz="2600" dirty="0"/>
              <a:t>Un </a:t>
            </a:r>
            <a:r>
              <a:rPr lang="es-ES" sz="2600" dirty="0" err="1"/>
              <a:t>possible</a:t>
            </a:r>
            <a:r>
              <a:rPr lang="es-ES" sz="2600" dirty="0"/>
              <a:t> </a:t>
            </a:r>
            <a:r>
              <a:rPr lang="es-ES" sz="2600" dirty="0" err="1"/>
              <a:t>exemple</a:t>
            </a:r>
            <a:r>
              <a:rPr lang="es-ES" sz="2600" dirty="0"/>
              <a:t>, seria la </a:t>
            </a:r>
            <a:r>
              <a:rPr lang="es-ES" sz="2600" dirty="0" err="1"/>
              <a:t>utilització</a:t>
            </a:r>
            <a:r>
              <a:rPr lang="es-ES" sz="2600" dirty="0"/>
              <a:t> </a:t>
            </a:r>
            <a:r>
              <a:rPr lang="es-ES" sz="2600" dirty="0" err="1"/>
              <a:t>d'una</a:t>
            </a:r>
            <a:r>
              <a:rPr lang="es-ES" sz="2600" dirty="0"/>
              <a:t> </a:t>
            </a:r>
            <a:r>
              <a:rPr lang="es-ES" sz="2600" dirty="0" err="1"/>
              <a:t>xarxa</a:t>
            </a:r>
            <a:r>
              <a:rPr lang="es-ES" sz="2600" dirty="0"/>
              <a:t> neuronal per a </a:t>
            </a:r>
            <a:r>
              <a:rPr lang="es-ES" sz="2600" dirty="0" err="1"/>
              <a:t>desenvolupar</a:t>
            </a:r>
            <a:r>
              <a:rPr lang="es-ES" sz="2600" dirty="0"/>
              <a:t> una </a:t>
            </a:r>
            <a:r>
              <a:rPr lang="es-ES" sz="2600" dirty="0" err="1"/>
              <a:t>regressió</a:t>
            </a:r>
            <a:r>
              <a:rPr lang="es-ES" sz="2600" dirty="0"/>
              <a:t> que </a:t>
            </a:r>
            <a:r>
              <a:rPr lang="es-ES" sz="2600" dirty="0" err="1"/>
              <a:t>calculés</a:t>
            </a:r>
            <a:r>
              <a:rPr lang="es-ES" sz="2600" dirty="0"/>
              <a:t> una </a:t>
            </a:r>
            <a:r>
              <a:rPr lang="es-ES" sz="2600" dirty="0" err="1"/>
              <a:t>aproximació</a:t>
            </a:r>
            <a:r>
              <a:rPr lang="es-ES" sz="2600" dirty="0"/>
              <a:t> de la nota a </a:t>
            </a:r>
            <a:r>
              <a:rPr lang="es-ES" sz="2600" dirty="0" err="1"/>
              <a:t>treure</a:t>
            </a:r>
            <a:r>
              <a:rPr lang="es-ES" sz="2600" dirty="0"/>
              <a:t> en un examen </a:t>
            </a:r>
            <a:r>
              <a:rPr lang="es-ES" sz="2600" dirty="0" err="1"/>
              <a:t>d'acord</a:t>
            </a:r>
            <a:r>
              <a:rPr lang="es-ES" sz="2600" dirty="0"/>
              <a:t> </a:t>
            </a:r>
            <a:r>
              <a:rPr lang="es-ES" sz="2600" dirty="0" err="1"/>
              <a:t>amb</a:t>
            </a:r>
            <a:r>
              <a:rPr lang="es-ES" sz="2600" dirty="0" smtClean="0"/>
              <a:t>:</a:t>
            </a:r>
          </a:p>
          <a:p>
            <a:pPr marL="0" indent="0" algn="just">
              <a:buNone/>
            </a:pPr>
            <a:endParaRPr lang="es-ES" sz="2600" dirty="0"/>
          </a:p>
          <a:p>
            <a:pPr lvl="1" algn="just"/>
            <a:r>
              <a:rPr lang="es-ES" sz="2600" dirty="0"/>
              <a:t>Nombre </a:t>
            </a:r>
            <a:r>
              <a:rPr lang="es-ES" sz="2600" dirty="0" err="1"/>
              <a:t>d'hores</a:t>
            </a:r>
            <a:r>
              <a:rPr lang="es-ES" sz="2600" dirty="0"/>
              <a:t> </a:t>
            </a:r>
            <a:r>
              <a:rPr lang="es-ES" sz="2600" dirty="0" err="1"/>
              <a:t>emprades</a:t>
            </a:r>
            <a:r>
              <a:rPr lang="es-ES" sz="2600" dirty="0"/>
              <a:t> a estudiar</a:t>
            </a:r>
            <a:r>
              <a:rPr lang="es-ES" sz="2600" dirty="0" smtClean="0"/>
              <a:t>.</a:t>
            </a:r>
          </a:p>
          <a:p>
            <a:pPr lvl="1" algn="just"/>
            <a:r>
              <a:rPr lang="es-ES" sz="2600" dirty="0"/>
              <a:t>Nombre </a:t>
            </a:r>
            <a:r>
              <a:rPr lang="es-ES" sz="2600" dirty="0" err="1"/>
              <a:t>d'hores</a:t>
            </a:r>
            <a:r>
              <a:rPr lang="es-ES" sz="2600" dirty="0"/>
              <a:t> </a:t>
            </a:r>
            <a:r>
              <a:rPr lang="es-ES" sz="2600" dirty="0" err="1"/>
              <a:t>dormides</a:t>
            </a:r>
            <a:r>
              <a:rPr lang="es-ES" sz="2600" dirty="0" smtClean="0"/>
              <a:t>.</a:t>
            </a:r>
          </a:p>
          <a:p>
            <a:pPr lvl="1" algn="just"/>
            <a:r>
              <a:rPr lang="es-ES" sz="2600" dirty="0"/>
              <a:t>Última nota </a:t>
            </a:r>
            <a:r>
              <a:rPr lang="es-ES" sz="2600" dirty="0" err="1"/>
              <a:t>obtinguda</a:t>
            </a:r>
            <a:r>
              <a:rPr lang="es-ES" sz="2600" dirty="0"/>
              <a:t> en el test</a:t>
            </a:r>
            <a:r>
              <a:rPr lang="es-ES" sz="2600" dirty="0" smtClean="0"/>
              <a:t>.</a:t>
            </a:r>
            <a:endParaRPr lang="ca-ES" sz="2600" dirty="0"/>
          </a:p>
        </p:txBody>
      </p:sp>
    </p:spTree>
    <p:extLst>
      <p:ext uri="{BB962C8B-B14F-4D97-AF65-F5344CB8AC3E}">
        <p14:creationId xmlns:p14="http://schemas.microsoft.com/office/powerpoint/2010/main" val="3701283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5. Com aprenen?</a:t>
            </a:r>
          </a:p>
        </p:txBody>
      </p:sp>
      <p:pic>
        <p:nvPicPr>
          <p:cNvPr id="7" name="Imagen 6">
            <a:extLst>
              <a:ext uri="{FF2B5EF4-FFF2-40B4-BE49-F238E27FC236}">
                <a16:creationId xmlns:a16="http://schemas.microsoft.com/office/drawing/2014/main" xmlns="" id="{16F2D965-5149-4395-890B-069C7ACFF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418" y="3980856"/>
            <a:ext cx="6160655" cy="2512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Marcador de contenido 4">
            <a:extLst>
              <a:ext uri="{FF2B5EF4-FFF2-40B4-BE49-F238E27FC236}">
                <a16:creationId xmlns:a16="http://schemas.microsoft.com/office/drawing/2014/main" xmlns="" id="{0271E5F9-CA55-4C0C-AD99-42D614CA8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825625"/>
            <a:ext cx="5710179" cy="2307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260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buNone/>
            </a:pPr>
            <a:r>
              <a:rPr lang="ca-ES" dirty="0"/>
              <a:t>Per aconseguir que la xarxa neuronal aprengui, cal modificar els pesos de les </a:t>
            </a:r>
            <a:r>
              <a:rPr lang="ca-ES" i="1" dirty="0" err="1"/>
              <a:t>synapses</a:t>
            </a:r>
            <a:r>
              <a:rPr lang="ca-ES" dirty="0"/>
              <a:t> que connecten les diferents capes de neurones</a:t>
            </a:r>
            <a:r>
              <a:rPr lang="ca-ES" dirty="0" smtClean="0"/>
              <a:t>.</a:t>
            </a:r>
            <a:endParaRPr lang="ca-ES" dirty="0"/>
          </a:p>
          <a:p>
            <a:pPr marL="0" indent="0">
              <a:buNone/>
            </a:pPr>
            <a:r>
              <a:rPr lang="ca-ES" dirty="0"/>
              <a:t>Per veure la importància d’aquest mètode, assumint que el rang de valors que es poden assignar als pesos de les connexions és [1, 1000], en aquesta xarxa tan senzilla hi ha  vint-i-cinc connexions i per tant </a:t>
            </a:r>
            <a:r>
              <a:rPr lang="ca-ES" b="1" dirty="0"/>
              <a:t>hi ha 1000^25 combinacions possibles.</a:t>
            </a:r>
            <a:endParaRPr lang="ca-ES" dirty="0"/>
          </a:p>
          <a:p>
            <a:pPr marL="0" indent="0">
              <a:buNone/>
            </a:pPr>
            <a:endParaRPr lang="ca-ES" dirty="0"/>
          </a:p>
        </p:txBody>
      </p:sp>
    </p:spTree>
    <p:extLst>
      <p:ext uri="{BB962C8B-B14F-4D97-AF65-F5344CB8AC3E}">
        <p14:creationId xmlns:p14="http://schemas.microsoft.com/office/powerpoint/2010/main" val="191044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Índex</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normAutofit fontScale="92500" lnSpcReduction="20000"/>
          </a:bodyPr>
          <a:lstStyle/>
          <a:p>
            <a:pPr marL="514350" indent="-514350">
              <a:buAutoNum type="arabicPeriod"/>
            </a:pPr>
            <a:r>
              <a:rPr lang="ca-ES" dirty="0" smtClean="0"/>
              <a:t>Què </a:t>
            </a:r>
            <a:r>
              <a:rPr lang="ca-ES" dirty="0"/>
              <a:t>és una xarxa neuronal</a:t>
            </a:r>
            <a:r>
              <a:rPr lang="ca-ES" dirty="0" smtClean="0"/>
              <a:t>?</a:t>
            </a:r>
          </a:p>
          <a:p>
            <a:pPr marL="514350" indent="-514350">
              <a:buAutoNum type="arabicPeriod"/>
            </a:pPr>
            <a:r>
              <a:rPr lang="ca-ES" dirty="0"/>
              <a:t>Què és una neurona</a:t>
            </a:r>
            <a:r>
              <a:rPr lang="ca-ES" dirty="0" smtClean="0"/>
              <a:t>?</a:t>
            </a:r>
          </a:p>
          <a:p>
            <a:pPr marL="514350" indent="-514350">
              <a:buAutoNum type="arabicPeriod"/>
            </a:pPr>
            <a:r>
              <a:rPr lang="ca-ES" dirty="0"/>
              <a:t>Funcions </a:t>
            </a:r>
            <a:r>
              <a:rPr lang="ca-ES" dirty="0" smtClean="0"/>
              <a:t>d’activació</a:t>
            </a:r>
          </a:p>
          <a:p>
            <a:pPr marL="514350" indent="-514350">
              <a:buAutoNum type="arabicPeriod"/>
            </a:pPr>
            <a:r>
              <a:rPr lang="ca-ES" dirty="0"/>
              <a:t>Com </a:t>
            </a:r>
            <a:r>
              <a:rPr lang="ca-ES" dirty="0" smtClean="0"/>
              <a:t>funcionen?</a:t>
            </a:r>
          </a:p>
          <a:p>
            <a:pPr marL="514350" indent="-514350">
              <a:buAutoNum type="arabicPeriod"/>
            </a:pPr>
            <a:r>
              <a:rPr lang="ca-ES" dirty="0" smtClean="0"/>
              <a:t>Com </a:t>
            </a:r>
            <a:r>
              <a:rPr lang="ca-ES" dirty="0"/>
              <a:t>aprenen</a:t>
            </a:r>
            <a:r>
              <a:rPr lang="ca-ES" dirty="0" smtClean="0"/>
              <a:t>?</a:t>
            </a:r>
          </a:p>
          <a:p>
            <a:pPr marL="514350" indent="-514350">
              <a:buAutoNum type="arabicPeriod"/>
            </a:pPr>
            <a:r>
              <a:rPr lang="ca-ES" dirty="0"/>
              <a:t>Descens del gradient</a:t>
            </a:r>
            <a:endParaRPr lang="ca-ES" dirty="0" smtClean="0"/>
          </a:p>
          <a:p>
            <a:pPr marL="514350" indent="-514350">
              <a:buAutoNum type="arabicPeriod"/>
            </a:pPr>
            <a:r>
              <a:rPr lang="ca-ES" dirty="0"/>
              <a:t>Descens del gradient </a:t>
            </a:r>
            <a:r>
              <a:rPr lang="ca-ES" dirty="0" smtClean="0"/>
              <a:t>estocàstic</a:t>
            </a:r>
          </a:p>
          <a:p>
            <a:pPr marL="514350" indent="-514350">
              <a:buAutoNum type="arabicPeriod"/>
            </a:pPr>
            <a:r>
              <a:rPr lang="ca-ES" i="1" dirty="0" err="1" smtClean="0"/>
              <a:t>Backpropagation</a:t>
            </a:r>
            <a:endParaRPr lang="ca-ES" i="1" dirty="0" smtClean="0"/>
          </a:p>
          <a:p>
            <a:pPr marL="514350" indent="-514350">
              <a:buAutoNum type="arabicPeriod"/>
            </a:pPr>
            <a:r>
              <a:rPr lang="ca-ES" dirty="0"/>
              <a:t>Fases en l’entrenament d’una </a:t>
            </a:r>
            <a:r>
              <a:rPr lang="ca-ES" dirty="0" smtClean="0"/>
              <a:t>xarxa</a:t>
            </a:r>
          </a:p>
          <a:p>
            <a:pPr marL="514350" indent="-514350">
              <a:buAutoNum type="arabicPeriod"/>
            </a:pPr>
            <a:r>
              <a:rPr lang="ca-ES" i="1" dirty="0" smtClean="0"/>
              <a:t>Demostració</a:t>
            </a:r>
          </a:p>
          <a:p>
            <a:pPr marL="514350" indent="-514350">
              <a:buAutoNum type="arabicPeriod"/>
            </a:pPr>
            <a:endParaRPr lang="ca-ES" dirty="0" smtClean="0"/>
          </a:p>
          <a:p>
            <a:pPr marL="514350" indent="-514350">
              <a:buAutoNum type="arabicPeriod"/>
            </a:pPr>
            <a:endParaRPr lang="ca-ES" dirty="0" smtClean="0"/>
          </a:p>
          <a:p>
            <a:pPr marL="514350" indent="-514350">
              <a:buAutoNum type="arabicPeriod"/>
            </a:pPr>
            <a:endParaRPr lang="ca-ES" dirty="0" smtClean="0"/>
          </a:p>
          <a:p>
            <a:pPr marL="514350" indent="-514350">
              <a:buAutoNum type="arabicPeriod"/>
            </a:pPr>
            <a:endParaRPr lang="ca-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766" y="2002763"/>
            <a:ext cx="5672070" cy="3190539"/>
          </a:xfrm>
          <a:prstGeom prst="rect">
            <a:avLst/>
          </a:prstGeom>
          <a:ln>
            <a:noFill/>
          </a:ln>
          <a:effectLst>
            <a:softEdge rad="112500"/>
          </a:effectLst>
        </p:spPr>
      </p:pic>
    </p:spTree>
    <p:extLst>
      <p:ext uri="{BB962C8B-B14F-4D97-AF65-F5344CB8AC3E}">
        <p14:creationId xmlns:p14="http://schemas.microsoft.com/office/powerpoint/2010/main" val="331895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493949"/>
            <a:ext cx="10515600" cy="4683014"/>
          </a:xfrm>
        </p:spPr>
        <p:txBody>
          <a:bodyPr>
            <a:normAutofit/>
          </a:bodyPr>
          <a:lstStyle/>
          <a:p>
            <a:pPr marL="0" indent="0" algn="just">
              <a:buNone/>
            </a:pPr>
            <a:r>
              <a:rPr lang="ca-ES" dirty="0" smtClean="0"/>
              <a:t>Tenint</a:t>
            </a:r>
            <a:r>
              <a:rPr lang="es-ES" dirty="0" smtClean="0"/>
              <a:t> </a:t>
            </a:r>
            <a:r>
              <a:rPr lang="es-ES" dirty="0"/>
              <a:t>en </a:t>
            </a:r>
            <a:r>
              <a:rPr lang="es-ES" dirty="0" err="1"/>
              <a:t>compte</a:t>
            </a:r>
            <a:r>
              <a:rPr lang="es-ES" dirty="0"/>
              <a:t> que el supercomputador mes </a:t>
            </a:r>
            <a:r>
              <a:rPr lang="es-ES" dirty="0" err="1"/>
              <a:t>potent</a:t>
            </a:r>
            <a:r>
              <a:rPr lang="es-ES" dirty="0"/>
              <a:t> a </a:t>
            </a:r>
            <a:r>
              <a:rPr lang="es-ES" dirty="0" err="1" smtClean="0"/>
              <a:t>nivell</a:t>
            </a:r>
            <a:r>
              <a:rPr lang="es-ES" dirty="0" smtClean="0"/>
              <a:t> mundial </a:t>
            </a:r>
            <a:r>
              <a:rPr lang="es-ES" i="1" dirty="0" err="1"/>
              <a:t>sunway</a:t>
            </a:r>
            <a:r>
              <a:rPr lang="es-ES" i="1" dirty="0"/>
              <a:t> </a:t>
            </a:r>
            <a:r>
              <a:rPr lang="es-ES" i="1" dirty="0" err="1"/>
              <a:t>taihulight</a:t>
            </a:r>
            <a:r>
              <a:rPr lang="es-ES" dirty="0"/>
              <a:t> te una potencia de </a:t>
            </a:r>
            <a:r>
              <a:rPr lang="es-ES" dirty="0" err="1" smtClean="0"/>
              <a:t>càlcul</a:t>
            </a:r>
            <a:r>
              <a:rPr lang="es-ES" dirty="0" smtClean="0"/>
              <a:t> </a:t>
            </a:r>
            <a:r>
              <a:rPr lang="es-ES" dirty="0" err="1" smtClean="0"/>
              <a:t>d'aproximadament</a:t>
            </a:r>
            <a:r>
              <a:rPr lang="es-ES" dirty="0" smtClean="0"/>
              <a:t> </a:t>
            </a:r>
            <a:r>
              <a:rPr lang="es-ES" b="1" dirty="0" smtClean="0"/>
              <a:t>93 </a:t>
            </a:r>
            <a:r>
              <a:rPr lang="es-ES" b="1" dirty="0" err="1" smtClean="0"/>
              <a:t>PFLOPs</a:t>
            </a:r>
            <a:r>
              <a:rPr lang="es-ES" dirty="0" smtClean="0"/>
              <a:t>, </a:t>
            </a:r>
            <a:r>
              <a:rPr lang="es-ES" dirty="0" err="1"/>
              <a:t>Caldrien</a:t>
            </a:r>
            <a:r>
              <a:rPr lang="es-ES" dirty="0"/>
              <a:t> </a:t>
            </a:r>
            <a:r>
              <a:rPr lang="es-ES" b="1" dirty="0" smtClean="0"/>
              <a:t>1,08x10^58 </a:t>
            </a:r>
            <a:r>
              <a:rPr lang="es-ES" b="1" dirty="0" err="1"/>
              <a:t>segons</a:t>
            </a:r>
            <a:r>
              <a:rPr lang="es-ES" dirty="0"/>
              <a:t>, es a </a:t>
            </a:r>
            <a:r>
              <a:rPr lang="es-ES" dirty="0" err="1"/>
              <a:t>dir</a:t>
            </a:r>
            <a:r>
              <a:rPr lang="es-ES" dirty="0"/>
              <a:t> </a:t>
            </a:r>
            <a:r>
              <a:rPr lang="es-ES" b="1" dirty="0" smtClean="0"/>
              <a:t>3,42 x 10^50 </a:t>
            </a:r>
            <a:r>
              <a:rPr lang="es-ES" b="1" dirty="0" err="1"/>
              <a:t>anys</a:t>
            </a:r>
            <a:r>
              <a:rPr lang="es-ES" dirty="0"/>
              <a:t> per </a:t>
            </a:r>
            <a:r>
              <a:rPr lang="es-ES" dirty="0" smtClean="0"/>
              <a:t>configurar </a:t>
            </a:r>
            <a:r>
              <a:rPr lang="es-ES" dirty="0"/>
              <a:t>la </a:t>
            </a:r>
            <a:r>
              <a:rPr lang="es-ES" dirty="0" err="1" smtClean="0"/>
              <a:t>xarxa</a:t>
            </a:r>
            <a:r>
              <a:rPr lang="es-ES" dirty="0"/>
              <a:t>,</a:t>
            </a:r>
            <a:r>
              <a:rPr lang="es-ES" dirty="0" smtClean="0"/>
              <a:t> </a:t>
            </a:r>
            <a:r>
              <a:rPr lang="es-ES" dirty="0" err="1"/>
              <a:t>t</a:t>
            </a:r>
            <a:r>
              <a:rPr lang="es-ES" dirty="0" err="1" smtClean="0"/>
              <a:t>ot</a:t>
            </a:r>
            <a:r>
              <a:rPr lang="es-ES" dirty="0" smtClean="0"/>
              <a:t> </a:t>
            </a:r>
            <a:r>
              <a:rPr lang="es-ES" dirty="0" err="1" smtClean="0"/>
              <a:t>això</a:t>
            </a:r>
            <a:r>
              <a:rPr lang="es-ES" dirty="0" smtClean="0"/>
              <a:t> </a:t>
            </a:r>
            <a:r>
              <a:rPr lang="es-ES" b="1" dirty="0" err="1"/>
              <a:t>tenint</a:t>
            </a:r>
            <a:r>
              <a:rPr lang="es-ES" b="1" dirty="0"/>
              <a:t> en </a:t>
            </a:r>
            <a:r>
              <a:rPr lang="es-ES" b="1" dirty="0" err="1"/>
              <a:t>compte</a:t>
            </a:r>
            <a:r>
              <a:rPr lang="es-ES" b="1" dirty="0"/>
              <a:t> que es </a:t>
            </a:r>
            <a:r>
              <a:rPr lang="es-ES" b="1" dirty="0" err="1"/>
              <a:t>pot</a:t>
            </a:r>
            <a:r>
              <a:rPr lang="es-ES" b="1" dirty="0"/>
              <a:t> </a:t>
            </a:r>
            <a:r>
              <a:rPr lang="es-ES" b="1" dirty="0" err="1"/>
              <a:t>fer</a:t>
            </a:r>
            <a:r>
              <a:rPr lang="es-ES" b="1" dirty="0"/>
              <a:t> una </a:t>
            </a:r>
            <a:r>
              <a:rPr lang="es-ES" b="1" dirty="0" err="1" smtClean="0"/>
              <a:t>assignació</a:t>
            </a:r>
            <a:r>
              <a:rPr lang="es-ES" b="1" dirty="0" smtClean="0"/>
              <a:t> </a:t>
            </a:r>
            <a:r>
              <a:rPr lang="es-ES" b="1" dirty="0"/>
              <a:t>de pesos per </a:t>
            </a:r>
            <a:r>
              <a:rPr lang="es-ES" b="1" dirty="0" err="1" smtClean="0"/>
              <a:t>operació</a:t>
            </a:r>
            <a:r>
              <a:rPr lang="es-ES" b="1" dirty="0" smtClean="0"/>
              <a:t>, </a:t>
            </a:r>
            <a:r>
              <a:rPr lang="es-ES" b="1" dirty="0"/>
              <a:t>cosa que no </a:t>
            </a:r>
            <a:r>
              <a:rPr lang="es-ES" b="1" dirty="0" err="1"/>
              <a:t>pot</a:t>
            </a:r>
            <a:r>
              <a:rPr lang="es-ES" b="1" dirty="0"/>
              <a:t> </a:t>
            </a:r>
            <a:r>
              <a:rPr lang="es-ES" b="1" dirty="0" smtClean="0"/>
              <a:t>ser.</a:t>
            </a:r>
            <a:endParaRPr lang="ca-ES" b="1" dirty="0"/>
          </a:p>
        </p:txBody>
      </p:sp>
      <p:pic>
        <p:nvPicPr>
          <p:cNvPr id="6" name="Imagen 4">
            <a:extLst>
              <a:ext uri="{FF2B5EF4-FFF2-40B4-BE49-F238E27FC236}">
                <a16:creationId xmlns:a16="http://schemas.microsoft.com/office/drawing/2014/main" xmlns="" id="{2D41A878-2BAC-4CAE-8B39-4167D2506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712" y="3739130"/>
            <a:ext cx="5544575" cy="2886075"/>
          </a:xfrm>
          <a:prstGeom prst="rect">
            <a:avLst/>
          </a:prstGeom>
        </p:spPr>
      </p:pic>
    </p:spTree>
    <p:extLst>
      <p:ext uri="{BB962C8B-B14F-4D97-AF65-F5344CB8AC3E}">
        <p14:creationId xmlns:p14="http://schemas.microsoft.com/office/powerpoint/2010/main" val="282447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451" y="1545464"/>
            <a:ext cx="7598536" cy="4274177"/>
          </a:xfrm>
          <a:prstGeom prst="rect">
            <a:avLst/>
          </a:prstGeom>
        </p:spPr>
      </p:pic>
      <p:sp>
        <p:nvSpPr>
          <p:cNvPr id="6" name="5 CuadroTexto"/>
          <p:cNvSpPr txBox="1"/>
          <p:nvPr/>
        </p:nvSpPr>
        <p:spPr>
          <a:xfrm>
            <a:off x="4349934" y="6012105"/>
            <a:ext cx="3161571" cy="492443"/>
          </a:xfrm>
          <a:prstGeom prst="rect">
            <a:avLst/>
          </a:prstGeom>
          <a:noFill/>
        </p:spPr>
        <p:txBody>
          <a:bodyPr wrap="none" rtlCol="0">
            <a:spAutoFit/>
          </a:bodyPr>
          <a:lstStyle/>
          <a:p>
            <a:r>
              <a:rPr lang="es-ES" sz="2600" i="1" dirty="0" err="1" smtClean="0"/>
              <a:t>The</a:t>
            </a:r>
            <a:r>
              <a:rPr lang="es-ES" sz="2600" i="1" dirty="0" smtClean="0"/>
              <a:t> </a:t>
            </a:r>
            <a:r>
              <a:rPr lang="es-ES" sz="2600" i="1" dirty="0" err="1" smtClean="0"/>
              <a:t>sunway</a:t>
            </a:r>
            <a:r>
              <a:rPr lang="es-ES" sz="2600" i="1" dirty="0" smtClean="0"/>
              <a:t> </a:t>
            </a:r>
            <a:r>
              <a:rPr lang="es-ES" sz="2600" i="1" dirty="0" err="1"/>
              <a:t>taihulight</a:t>
            </a:r>
            <a:endParaRPr lang="es-ES" sz="2600" dirty="0"/>
          </a:p>
        </p:txBody>
      </p:sp>
    </p:spTree>
    <p:extLst>
      <p:ext uri="{BB962C8B-B14F-4D97-AF65-F5344CB8AC3E}">
        <p14:creationId xmlns:p14="http://schemas.microsoft.com/office/powerpoint/2010/main" val="2208479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493949"/>
            <a:ext cx="10515600" cy="450761"/>
          </a:xfrm>
        </p:spPr>
        <p:txBody>
          <a:bodyPr>
            <a:normAutofit lnSpcReduction="10000"/>
          </a:bodyPr>
          <a:lstStyle/>
          <a:p>
            <a:pPr marL="0" indent="0">
              <a:buNone/>
            </a:pPr>
            <a:r>
              <a:rPr lang="es-ES" dirty="0" smtClean="0"/>
              <a:t>I ara que </a:t>
            </a:r>
            <a:r>
              <a:rPr lang="es-ES" dirty="0" err="1" smtClean="0"/>
              <a:t>passaria</a:t>
            </a:r>
            <a:r>
              <a:rPr lang="es-ES" dirty="0" smtClean="0"/>
              <a:t> si </a:t>
            </a:r>
            <a:r>
              <a:rPr lang="es-ES" dirty="0" err="1" smtClean="0"/>
              <a:t>tenim</a:t>
            </a:r>
            <a:r>
              <a:rPr lang="es-ES" dirty="0" smtClean="0"/>
              <a:t> la </a:t>
            </a:r>
            <a:r>
              <a:rPr lang="es-ES" dirty="0" err="1" smtClean="0"/>
              <a:t>següent</a:t>
            </a:r>
            <a:r>
              <a:rPr lang="es-ES" dirty="0" smtClean="0"/>
              <a:t> </a:t>
            </a:r>
            <a:r>
              <a:rPr lang="es-ES" dirty="0" err="1" smtClean="0"/>
              <a:t>xarxa</a:t>
            </a:r>
            <a:r>
              <a:rPr lang="es-ES" dirty="0" smtClean="0"/>
              <a:t>???</a:t>
            </a:r>
            <a:endParaRPr lang="ca-ES" b="1"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561" y="2228313"/>
            <a:ext cx="7762875" cy="4152900"/>
          </a:xfrm>
          <a:prstGeom prst="rect">
            <a:avLst/>
          </a:prstGeom>
        </p:spPr>
      </p:pic>
    </p:spTree>
    <p:extLst>
      <p:ext uri="{BB962C8B-B14F-4D97-AF65-F5344CB8AC3E}">
        <p14:creationId xmlns:p14="http://schemas.microsoft.com/office/powerpoint/2010/main" val="2046284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493949"/>
            <a:ext cx="10515600" cy="4649274"/>
          </a:xfrm>
        </p:spPr>
        <p:txBody>
          <a:bodyPr>
            <a:normAutofit/>
          </a:bodyPr>
          <a:lstStyle/>
          <a:p>
            <a:pPr marL="0" indent="0" algn="just">
              <a:buNone/>
            </a:pPr>
            <a:r>
              <a:rPr lang="es-ES" dirty="0" err="1"/>
              <a:t>Vist</a:t>
            </a:r>
            <a:r>
              <a:rPr lang="es-ES" dirty="0"/>
              <a:t> que </a:t>
            </a:r>
            <a:r>
              <a:rPr lang="es-ES" dirty="0" err="1"/>
              <a:t>utilitzar</a:t>
            </a:r>
            <a:r>
              <a:rPr lang="es-ES" dirty="0"/>
              <a:t> </a:t>
            </a:r>
            <a:r>
              <a:rPr lang="es-ES" dirty="0" err="1"/>
              <a:t>força</a:t>
            </a:r>
            <a:r>
              <a:rPr lang="es-ES" dirty="0"/>
              <a:t> bruta no </a:t>
            </a:r>
            <a:r>
              <a:rPr lang="es-ES" dirty="0" err="1"/>
              <a:t>serveix</a:t>
            </a:r>
            <a:r>
              <a:rPr lang="es-ES" dirty="0"/>
              <a:t> en </a:t>
            </a:r>
            <a:r>
              <a:rPr lang="es-ES" dirty="0" err="1"/>
              <a:t>aquest</a:t>
            </a:r>
            <a:r>
              <a:rPr lang="es-ES" dirty="0"/>
              <a:t> problema, cal </a:t>
            </a:r>
            <a:r>
              <a:rPr lang="es-ES" dirty="0" err="1"/>
              <a:t>utilitzar</a:t>
            </a:r>
            <a:r>
              <a:rPr lang="es-ES" dirty="0"/>
              <a:t> un </a:t>
            </a:r>
            <a:r>
              <a:rPr lang="es-ES" dirty="0" err="1"/>
              <a:t>altre</a:t>
            </a:r>
            <a:r>
              <a:rPr lang="es-ES" dirty="0"/>
              <a:t> </a:t>
            </a:r>
            <a:r>
              <a:rPr lang="es-ES" dirty="0" err="1"/>
              <a:t>mètode</a:t>
            </a:r>
            <a:r>
              <a:rPr lang="es-ES" dirty="0"/>
              <a:t> que en </a:t>
            </a:r>
            <a:r>
              <a:rPr lang="es-ES" dirty="0" err="1"/>
              <a:t>aquest</a:t>
            </a:r>
            <a:r>
              <a:rPr lang="es-ES" dirty="0"/>
              <a:t> cas </a:t>
            </a:r>
            <a:r>
              <a:rPr lang="es-ES" dirty="0" err="1"/>
              <a:t>és</a:t>
            </a:r>
            <a:r>
              <a:rPr lang="es-ES" dirty="0"/>
              <a:t> el </a:t>
            </a:r>
            <a:r>
              <a:rPr lang="es-ES" dirty="0" err="1" smtClean="0"/>
              <a:t>descens</a:t>
            </a:r>
            <a:r>
              <a:rPr lang="es-ES" dirty="0" smtClean="0"/>
              <a:t> </a:t>
            </a:r>
            <a:r>
              <a:rPr lang="es-ES" dirty="0"/>
              <a:t>del </a:t>
            </a:r>
            <a:r>
              <a:rPr lang="es-ES" dirty="0" err="1" smtClean="0"/>
              <a:t>gradient</a:t>
            </a:r>
            <a:r>
              <a:rPr lang="es-ES" dirty="0" smtClean="0"/>
              <a:t>.</a:t>
            </a:r>
          </a:p>
          <a:p>
            <a:pPr marL="0" indent="0" algn="just">
              <a:buNone/>
            </a:pPr>
            <a:endParaRPr lang="es-ES" b="1" dirty="0"/>
          </a:p>
          <a:p>
            <a:pPr marL="0" indent="0" algn="just">
              <a:buNone/>
            </a:pPr>
            <a:r>
              <a:rPr lang="es-ES" dirty="0"/>
              <a:t>El </a:t>
            </a:r>
            <a:r>
              <a:rPr lang="es-ES" dirty="0" err="1"/>
              <a:t>descens</a:t>
            </a:r>
            <a:r>
              <a:rPr lang="es-ES" dirty="0"/>
              <a:t> del </a:t>
            </a:r>
            <a:r>
              <a:rPr lang="es-ES" dirty="0" err="1"/>
              <a:t>gradient</a:t>
            </a:r>
            <a:r>
              <a:rPr lang="es-ES" dirty="0"/>
              <a:t> </a:t>
            </a:r>
            <a:r>
              <a:rPr lang="es-ES" dirty="0" err="1"/>
              <a:t>és</a:t>
            </a:r>
            <a:r>
              <a:rPr lang="es-ES" dirty="0"/>
              <a:t> el </a:t>
            </a:r>
            <a:r>
              <a:rPr lang="es-ES" dirty="0" err="1"/>
              <a:t>mètode</a:t>
            </a:r>
            <a:r>
              <a:rPr lang="es-ES" dirty="0"/>
              <a:t> </a:t>
            </a:r>
            <a:r>
              <a:rPr lang="es-ES" dirty="0" err="1"/>
              <a:t>matemàtic</a:t>
            </a:r>
            <a:r>
              <a:rPr lang="es-ES" dirty="0"/>
              <a:t> en </a:t>
            </a:r>
            <a:r>
              <a:rPr lang="es-ES" dirty="0" err="1"/>
              <a:t>què</a:t>
            </a:r>
            <a:r>
              <a:rPr lang="es-ES" dirty="0"/>
              <a:t> es basa la </a:t>
            </a:r>
            <a:r>
              <a:rPr lang="es-ES" dirty="0" err="1" smtClean="0"/>
              <a:t>tècnica</a:t>
            </a:r>
            <a:r>
              <a:rPr lang="es-ES" dirty="0"/>
              <a:t> </a:t>
            </a:r>
            <a:r>
              <a:rPr lang="es-ES" i="1" dirty="0" err="1" smtClean="0"/>
              <a:t>backpropagation</a:t>
            </a:r>
            <a:r>
              <a:rPr lang="es-ES" dirty="0" smtClean="0"/>
              <a:t> </a:t>
            </a:r>
            <a:r>
              <a:rPr lang="es-ES" dirty="0"/>
              <a:t>per </a:t>
            </a:r>
            <a:r>
              <a:rPr lang="es-ES" dirty="0" err="1"/>
              <a:t>aconseguir</a:t>
            </a:r>
            <a:r>
              <a:rPr lang="es-ES" dirty="0"/>
              <a:t> </a:t>
            </a:r>
            <a:r>
              <a:rPr lang="es-ES" dirty="0" err="1"/>
              <a:t>absorbir</a:t>
            </a:r>
            <a:r>
              <a:rPr lang="es-ES" dirty="0"/>
              <a:t> el </a:t>
            </a:r>
            <a:r>
              <a:rPr lang="es-ES" dirty="0" err="1"/>
              <a:t>coneixement</a:t>
            </a:r>
            <a:r>
              <a:rPr lang="es-ES" dirty="0"/>
              <a:t> </a:t>
            </a:r>
            <a:r>
              <a:rPr lang="es-ES" dirty="0" err="1"/>
              <a:t>adquirit</a:t>
            </a:r>
            <a:r>
              <a:rPr lang="es-ES" dirty="0"/>
              <a:t> </a:t>
            </a:r>
            <a:r>
              <a:rPr lang="es-ES" dirty="0" err="1"/>
              <a:t>durant</a:t>
            </a:r>
            <a:r>
              <a:rPr lang="es-ES" dirty="0"/>
              <a:t> la fase </a:t>
            </a:r>
            <a:r>
              <a:rPr lang="es-ES" dirty="0" err="1"/>
              <a:t>d'entrenament</a:t>
            </a:r>
            <a:r>
              <a:rPr lang="es-ES" dirty="0" smtClean="0"/>
              <a:t>.</a:t>
            </a:r>
          </a:p>
          <a:p>
            <a:pPr marL="0" indent="0" algn="just">
              <a:buNone/>
            </a:pPr>
            <a:endParaRPr lang="es-ES" b="1" dirty="0"/>
          </a:p>
          <a:p>
            <a:pPr marL="0" indent="0" algn="just">
              <a:buNone/>
            </a:pPr>
            <a:r>
              <a:rPr lang="es-ES" dirty="0" err="1"/>
              <a:t>Aquesta</a:t>
            </a:r>
            <a:r>
              <a:rPr lang="es-ES" dirty="0"/>
              <a:t> </a:t>
            </a:r>
            <a:r>
              <a:rPr lang="es-ES" dirty="0" err="1"/>
              <a:t>tècnica</a:t>
            </a:r>
            <a:r>
              <a:rPr lang="es-ES" dirty="0"/>
              <a:t> radica en buscar el </a:t>
            </a:r>
            <a:r>
              <a:rPr lang="es-ES" dirty="0" err="1"/>
              <a:t>camí</a:t>
            </a:r>
            <a:r>
              <a:rPr lang="es-ES" dirty="0"/>
              <a:t> </a:t>
            </a:r>
            <a:r>
              <a:rPr lang="es-ES" dirty="0" err="1"/>
              <a:t>més</a:t>
            </a:r>
            <a:r>
              <a:rPr lang="es-ES" dirty="0"/>
              <a:t> </a:t>
            </a:r>
            <a:r>
              <a:rPr lang="es-ES" dirty="0" err="1"/>
              <a:t>curt</a:t>
            </a:r>
            <a:r>
              <a:rPr lang="es-ES" dirty="0"/>
              <a:t> per </a:t>
            </a:r>
            <a:r>
              <a:rPr lang="es-ES" dirty="0" err="1"/>
              <a:t>reduir</a:t>
            </a:r>
            <a:r>
              <a:rPr lang="es-ES" dirty="0"/>
              <a:t> la </a:t>
            </a:r>
            <a:r>
              <a:rPr lang="es-ES" dirty="0" err="1"/>
              <a:t>funció</a:t>
            </a:r>
            <a:r>
              <a:rPr lang="es-ES" dirty="0"/>
              <a:t> de </a:t>
            </a:r>
            <a:r>
              <a:rPr lang="es-ES" dirty="0" err="1"/>
              <a:t>cost</a:t>
            </a:r>
            <a:r>
              <a:rPr lang="es-ES" dirty="0"/>
              <a:t>, </a:t>
            </a:r>
            <a:r>
              <a:rPr lang="es-ES" dirty="0" err="1"/>
              <a:t>això</a:t>
            </a:r>
            <a:r>
              <a:rPr lang="es-ES" dirty="0"/>
              <a:t> es fa a través de la derivada de la </a:t>
            </a:r>
            <a:r>
              <a:rPr lang="es-ES" dirty="0" err="1"/>
              <a:t>funció</a:t>
            </a:r>
            <a:r>
              <a:rPr lang="es-ES" dirty="0"/>
              <a:t> de </a:t>
            </a:r>
            <a:r>
              <a:rPr lang="es-ES" dirty="0" err="1"/>
              <a:t>cost</a:t>
            </a:r>
            <a:r>
              <a:rPr lang="es-ES" dirty="0"/>
              <a:t> que determina el </a:t>
            </a:r>
            <a:r>
              <a:rPr lang="es-ES" dirty="0" err="1"/>
              <a:t>pendent</a:t>
            </a:r>
            <a:r>
              <a:rPr lang="es-ES" dirty="0"/>
              <a:t> en un </a:t>
            </a:r>
            <a:r>
              <a:rPr lang="es-ES" dirty="0" err="1"/>
              <a:t>punt</a:t>
            </a:r>
            <a:r>
              <a:rPr lang="es-ES" dirty="0"/>
              <a:t> </a:t>
            </a:r>
            <a:r>
              <a:rPr lang="es-ES" dirty="0" err="1"/>
              <a:t>donat</a:t>
            </a:r>
            <a:r>
              <a:rPr lang="es-ES" dirty="0"/>
              <a:t>.</a:t>
            </a:r>
            <a:endParaRPr lang="ca-ES" b="1" dirty="0"/>
          </a:p>
        </p:txBody>
      </p:sp>
    </p:spTree>
    <p:extLst>
      <p:ext uri="{BB962C8B-B14F-4D97-AF65-F5344CB8AC3E}">
        <p14:creationId xmlns:p14="http://schemas.microsoft.com/office/powerpoint/2010/main" val="2816580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pic>
        <p:nvPicPr>
          <p:cNvPr id="10" name="9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643" y="1596980"/>
            <a:ext cx="4415702" cy="2097053"/>
          </a:xfrm>
          <a:prstGeom prst="rect">
            <a:avLst/>
          </a:prstGeom>
        </p:spPr>
      </p:pic>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938" y="3806834"/>
            <a:ext cx="4324246" cy="2130327"/>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917" y="3835702"/>
            <a:ext cx="4432471" cy="2142270"/>
          </a:xfrm>
          <a:prstGeom prst="rect">
            <a:avLst/>
          </a:prstGeom>
        </p:spPr>
      </p:pic>
      <p:pic>
        <p:nvPicPr>
          <p:cNvPr id="14" name="1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938" y="1706586"/>
            <a:ext cx="4125198" cy="1958581"/>
          </a:xfrm>
          <a:prstGeom prst="rect">
            <a:avLst/>
          </a:prstGeom>
        </p:spPr>
      </p:pic>
    </p:spTree>
    <p:extLst>
      <p:ext uri="{BB962C8B-B14F-4D97-AF65-F5344CB8AC3E}">
        <p14:creationId xmlns:p14="http://schemas.microsoft.com/office/powerpoint/2010/main" val="8760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6. Descens del gradient</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890" y="3574090"/>
            <a:ext cx="7420177" cy="3144839"/>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223" y="1267630"/>
            <a:ext cx="2072929" cy="2203428"/>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416" y="1447061"/>
            <a:ext cx="3518562" cy="2197659"/>
          </a:xfrm>
          <a:prstGeom prst="rect">
            <a:avLst/>
          </a:prstGeom>
        </p:spPr>
      </p:pic>
    </p:spTree>
    <p:extLst>
      <p:ext uri="{BB962C8B-B14F-4D97-AF65-F5344CB8AC3E}">
        <p14:creationId xmlns:p14="http://schemas.microsoft.com/office/powerpoint/2010/main" val="327349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7</a:t>
            </a:r>
            <a:r>
              <a:rPr lang="ca-ES" dirty="0" smtClean="0"/>
              <a:t>. </a:t>
            </a:r>
            <a:r>
              <a:rPr lang="ca-ES" dirty="0"/>
              <a:t>Descens del </a:t>
            </a:r>
            <a:r>
              <a:rPr lang="ca-ES" dirty="0" smtClean="0"/>
              <a:t>gradient estocàstic</a:t>
            </a:r>
            <a:endParaRPr lang="ca-ES" dirty="0"/>
          </a:p>
        </p:txBody>
      </p:sp>
      <p:sp>
        <p:nvSpPr>
          <p:cNvPr id="6"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493949"/>
            <a:ext cx="10515600" cy="4649274"/>
          </a:xfrm>
        </p:spPr>
        <p:txBody>
          <a:bodyPr>
            <a:normAutofit/>
          </a:bodyPr>
          <a:lstStyle/>
          <a:p>
            <a:pPr marL="0" indent="0" algn="just">
              <a:buNone/>
            </a:pPr>
            <a:r>
              <a:rPr lang="es-ES" dirty="0"/>
              <a:t>El </a:t>
            </a:r>
            <a:r>
              <a:rPr lang="es-ES" dirty="0" err="1"/>
              <a:t>típic</a:t>
            </a:r>
            <a:r>
              <a:rPr lang="es-ES" dirty="0"/>
              <a:t> problema que es </a:t>
            </a:r>
            <a:r>
              <a:rPr lang="es-ES" dirty="0" err="1"/>
              <a:t>pot</a:t>
            </a:r>
            <a:r>
              <a:rPr lang="es-ES" dirty="0"/>
              <a:t> </a:t>
            </a:r>
            <a:r>
              <a:rPr lang="es-ES" dirty="0" err="1"/>
              <a:t>trobar</a:t>
            </a:r>
            <a:r>
              <a:rPr lang="es-ES" dirty="0"/>
              <a:t> a </a:t>
            </a:r>
            <a:r>
              <a:rPr lang="es-ES" dirty="0" err="1"/>
              <a:t>l'hora</a:t>
            </a:r>
            <a:r>
              <a:rPr lang="es-ES" dirty="0"/>
              <a:t> </a:t>
            </a:r>
            <a:r>
              <a:rPr lang="es-ES" dirty="0" err="1"/>
              <a:t>d'utilitzar</a:t>
            </a:r>
            <a:r>
              <a:rPr lang="es-ES" dirty="0"/>
              <a:t> el </a:t>
            </a:r>
            <a:r>
              <a:rPr lang="es-ES" dirty="0" err="1"/>
              <a:t>mètode</a:t>
            </a:r>
            <a:r>
              <a:rPr lang="es-ES" dirty="0"/>
              <a:t> del </a:t>
            </a:r>
            <a:r>
              <a:rPr lang="es-ES" dirty="0" err="1"/>
              <a:t>descens</a:t>
            </a:r>
            <a:r>
              <a:rPr lang="es-ES" dirty="0"/>
              <a:t> del </a:t>
            </a:r>
            <a:r>
              <a:rPr lang="es-ES" dirty="0" err="1" smtClean="0"/>
              <a:t>gradient</a:t>
            </a:r>
            <a:r>
              <a:rPr lang="es-ES" dirty="0"/>
              <a:t>, </a:t>
            </a:r>
            <a:r>
              <a:rPr lang="es-ES" dirty="0" err="1"/>
              <a:t>és</a:t>
            </a:r>
            <a:r>
              <a:rPr lang="es-ES" dirty="0"/>
              <a:t> el de no arribar a </a:t>
            </a:r>
            <a:r>
              <a:rPr lang="es-ES" dirty="0" err="1"/>
              <a:t>trobar</a:t>
            </a:r>
            <a:r>
              <a:rPr lang="es-ES" dirty="0"/>
              <a:t> </a:t>
            </a:r>
            <a:r>
              <a:rPr lang="es-ES" dirty="0" err="1"/>
              <a:t>l'òptim</a:t>
            </a:r>
            <a:r>
              <a:rPr lang="es-ES" dirty="0"/>
              <a:t> global, a causa de que </a:t>
            </a:r>
            <a:r>
              <a:rPr lang="es-ES" dirty="0" err="1"/>
              <a:t>s'ha</a:t>
            </a:r>
            <a:r>
              <a:rPr lang="es-ES" dirty="0"/>
              <a:t> </a:t>
            </a:r>
            <a:r>
              <a:rPr lang="es-ES" dirty="0" smtClean="0"/>
              <a:t>‘</a:t>
            </a:r>
            <a:r>
              <a:rPr lang="es-ES" dirty="0" err="1" smtClean="0"/>
              <a:t>caigut</a:t>
            </a:r>
            <a:r>
              <a:rPr lang="es-ES" dirty="0" smtClean="0"/>
              <a:t>’ </a:t>
            </a:r>
            <a:r>
              <a:rPr lang="es-ES" dirty="0"/>
              <a:t>a un </a:t>
            </a:r>
            <a:r>
              <a:rPr lang="es-ES" dirty="0" err="1"/>
              <a:t>òptim</a:t>
            </a:r>
            <a:r>
              <a:rPr lang="es-ES" dirty="0"/>
              <a:t> local. </a:t>
            </a:r>
            <a:endParaRPr lang="es-ES" dirty="0" smtClean="0"/>
          </a:p>
          <a:p>
            <a:pPr marL="0" indent="0" algn="just">
              <a:buNone/>
            </a:pPr>
            <a:r>
              <a:rPr lang="es-ES" dirty="0" err="1" smtClean="0"/>
              <a:t>Això</a:t>
            </a:r>
            <a:r>
              <a:rPr lang="es-ES" dirty="0" smtClean="0"/>
              <a:t> </a:t>
            </a:r>
            <a:r>
              <a:rPr lang="es-ES" dirty="0" err="1"/>
              <a:t>vol</a:t>
            </a:r>
            <a:r>
              <a:rPr lang="es-ES" dirty="0"/>
              <a:t> </a:t>
            </a:r>
            <a:r>
              <a:rPr lang="es-ES" dirty="0" err="1"/>
              <a:t>dir</a:t>
            </a:r>
            <a:r>
              <a:rPr lang="es-ES" dirty="0"/>
              <a:t> que no </a:t>
            </a:r>
            <a:r>
              <a:rPr lang="es-ES" dirty="0" err="1"/>
              <a:t>s'arriba</a:t>
            </a:r>
            <a:r>
              <a:rPr lang="es-ES" dirty="0"/>
              <a:t> a entrenar la </a:t>
            </a:r>
            <a:r>
              <a:rPr lang="es-ES" dirty="0" err="1"/>
              <a:t>xarxa</a:t>
            </a:r>
            <a:r>
              <a:rPr lang="es-ES" dirty="0"/>
              <a:t> </a:t>
            </a:r>
            <a:r>
              <a:rPr lang="es-ES" dirty="0" err="1"/>
              <a:t>tant</a:t>
            </a:r>
            <a:r>
              <a:rPr lang="es-ES" dirty="0"/>
              <a:t> </a:t>
            </a:r>
            <a:r>
              <a:rPr lang="es-ES" dirty="0" err="1"/>
              <a:t>com</a:t>
            </a:r>
            <a:r>
              <a:rPr lang="es-ES" dirty="0"/>
              <a:t> es </a:t>
            </a:r>
            <a:r>
              <a:rPr lang="es-ES" dirty="0" err="1"/>
              <a:t>voldria</a:t>
            </a:r>
            <a:r>
              <a:rPr lang="es-ES" dirty="0"/>
              <a:t>. Per </a:t>
            </a:r>
            <a:r>
              <a:rPr lang="es-ES" dirty="0" err="1"/>
              <a:t>resoldre</a:t>
            </a:r>
            <a:r>
              <a:rPr lang="es-ES" dirty="0"/>
              <a:t> </a:t>
            </a:r>
            <a:r>
              <a:rPr lang="es-ES" dirty="0" err="1"/>
              <a:t>aquest</a:t>
            </a:r>
            <a:r>
              <a:rPr lang="es-ES" dirty="0"/>
              <a:t> problema, es </a:t>
            </a:r>
            <a:r>
              <a:rPr lang="es-ES" dirty="0" err="1"/>
              <a:t>pot</a:t>
            </a:r>
            <a:r>
              <a:rPr lang="es-ES" dirty="0"/>
              <a:t> </a:t>
            </a:r>
            <a:r>
              <a:rPr lang="es-ES" dirty="0" err="1"/>
              <a:t>utilitzar</a:t>
            </a:r>
            <a:r>
              <a:rPr lang="es-ES" dirty="0"/>
              <a:t> el </a:t>
            </a:r>
            <a:r>
              <a:rPr lang="es-ES" dirty="0" err="1"/>
              <a:t>mètode</a:t>
            </a:r>
            <a:r>
              <a:rPr lang="es-ES" dirty="0"/>
              <a:t> del </a:t>
            </a:r>
            <a:r>
              <a:rPr lang="es-ES" dirty="0" err="1" smtClean="0"/>
              <a:t>descens</a:t>
            </a:r>
            <a:r>
              <a:rPr lang="es-ES" dirty="0" smtClean="0"/>
              <a:t> </a:t>
            </a:r>
            <a:r>
              <a:rPr lang="es-ES" dirty="0"/>
              <a:t>del </a:t>
            </a:r>
            <a:r>
              <a:rPr lang="es-ES" dirty="0" err="1"/>
              <a:t>gradient</a:t>
            </a:r>
            <a:r>
              <a:rPr lang="es-ES" dirty="0"/>
              <a:t> </a:t>
            </a:r>
            <a:r>
              <a:rPr lang="es-ES" dirty="0" err="1" smtClean="0"/>
              <a:t>estocàstic</a:t>
            </a:r>
            <a:r>
              <a:rPr lang="es-ES" dirty="0" smtClean="0"/>
              <a:t>.</a:t>
            </a:r>
          </a:p>
          <a:p>
            <a:pPr marL="0" indent="0" algn="just">
              <a:buNone/>
            </a:pPr>
            <a:endParaRPr lang="ca-ES" b="1" dirty="0"/>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687" y="3901293"/>
            <a:ext cx="4831187" cy="2792142"/>
          </a:xfrm>
          <a:prstGeom prst="rect">
            <a:avLst/>
          </a:prstGeom>
        </p:spPr>
      </p:pic>
    </p:spTree>
    <p:extLst>
      <p:ext uri="{BB962C8B-B14F-4D97-AF65-F5344CB8AC3E}">
        <p14:creationId xmlns:p14="http://schemas.microsoft.com/office/powerpoint/2010/main" val="16360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7</a:t>
            </a:r>
            <a:r>
              <a:rPr lang="ca-ES" dirty="0" smtClean="0"/>
              <a:t>. </a:t>
            </a:r>
            <a:r>
              <a:rPr lang="ca-ES" dirty="0"/>
              <a:t>Descens del </a:t>
            </a:r>
            <a:r>
              <a:rPr lang="ca-ES" dirty="0" smtClean="0"/>
              <a:t>gradient estocàstic</a:t>
            </a:r>
            <a:endParaRPr lang="ca-ES" dirty="0"/>
          </a:p>
        </p:txBody>
      </p:sp>
      <p:sp>
        <p:nvSpPr>
          <p:cNvPr id="6"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493948"/>
            <a:ext cx="10515600" cy="5138671"/>
          </a:xfrm>
        </p:spPr>
        <p:txBody>
          <a:bodyPr>
            <a:normAutofit/>
          </a:bodyPr>
          <a:lstStyle/>
          <a:p>
            <a:pPr marL="0" indent="0" algn="just">
              <a:buNone/>
            </a:pPr>
            <a:r>
              <a:rPr lang="es-ES" dirty="0"/>
              <a:t>El </a:t>
            </a:r>
            <a:r>
              <a:rPr lang="es-ES" dirty="0" err="1"/>
              <a:t>descens</a:t>
            </a:r>
            <a:r>
              <a:rPr lang="es-ES" dirty="0"/>
              <a:t> del </a:t>
            </a:r>
            <a:r>
              <a:rPr lang="es-ES" dirty="0" err="1"/>
              <a:t>gradient</a:t>
            </a:r>
            <a:r>
              <a:rPr lang="es-ES" dirty="0"/>
              <a:t> </a:t>
            </a:r>
            <a:r>
              <a:rPr lang="es-ES" dirty="0" err="1"/>
              <a:t>estocàstic</a:t>
            </a:r>
            <a:r>
              <a:rPr lang="es-ES" dirty="0"/>
              <a:t> </a:t>
            </a:r>
            <a:r>
              <a:rPr lang="es-ES" dirty="0" err="1"/>
              <a:t>s'aconsegueix</a:t>
            </a:r>
            <a:r>
              <a:rPr lang="es-ES" dirty="0"/>
              <a:t> </a:t>
            </a:r>
            <a:r>
              <a:rPr lang="es-ES" dirty="0" err="1"/>
              <a:t>aplicant</a:t>
            </a:r>
            <a:r>
              <a:rPr lang="es-ES" dirty="0"/>
              <a:t> la </a:t>
            </a:r>
            <a:r>
              <a:rPr lang="es-ES" dirty="0" err="1"/>
              <a:t>funció</a:t>
            </a:r>
            <a:r>
              <a:rPr lang="es-ES" dirty="0"/>
              <a:t> de </a:t>
            </a:r>
            <a:r>
              <a:rPr lang="es-ES" i="1" dirty="0" err="1" smtClean="0"/>
              <a:t>backpropagation</a:t>
            </a:r>
            <a:r>
              <a:rPr lang="es-ES" dirty="0" smtClean="0"/>
              <a:t> </a:t>
            </a:r>
            <a:r>
              <a:rPr lang="es-ES" dirty="0"/>
              <a:t>per cada registre </a:t>
            </a:r>
            <a:r>
              <a:rPr lang="es-ES" dirty="0" err="1"/>
              <a:t>processat</a:t>
            </a:r>
            <a:r>
              <a:rPr lang="es-ES" dirty="0"/>
              <a:t> per la </a:t>
            </a:r>
            <a:r>
              <a:rPr lang="es-ES" dirty="0" err="1"/>
              <a:t>xarxa</a:t>
            </a:r>
            <a:r>
              <a:rPr lang="es-ES" dirty="0"/>
              <a:t>, </a:t>
            </a:r>
            <a:r>
              <a:rPr lang="es-ES" dirty="0" err="1"/>
              <a:t>d'aquesta</a:t>
            </a:r>
            <a:r>
              <a:rPr lang="es-ES" dirty="0"/>
              <a:t> manera </a:t>
            </a:r>
            <a:r>
              <a:rPr lang="es-ES" dirty="0" err="1"/>
              <a:t>s'obté</a:t>
            </a:r>
            <a:r>
              <a:rPr lang="es-ES" dirty="0"/>
              <a:t> una </a:t>
            </a:r>
            <a:r>
              <a:rPr lang="es-ES" dirty="0" err="1"/>
              <a:t>major</a:t>
            </a:r>
            <a:r>
              <a:rPr lang="es-ES" dirty="0"/>
              <a:t> </a:t>
            </a:r>
            <a:r>
              <a:rPr lang="es-ES" dirty="0" err="1"/>
              <a:t>fluctuació</a:t>
            </a:r>
            <a:r>
              <a:rPr lang="es-ES" dirty="0"/>
              <a:t> i </a:t>
            </a:r>
            <a:r>
              <a:rPr lang="es-ES" dirty="0" err="1"/>
              <a:t>així</a:t>
            </a:r>
            <a:r>
              <a:rPr lang="es-ES" dirty="0"/>
              <a:t> hi ha </a:t>
            </a:r>
            <a:r>
              <a:rPr lang="es-ES" dirty="0" err="1"/>
              <a:t>més</a:t>
            </a:r>
            <a:r>
              <a:rPr lang="es-ES" dirty="0"/>
              <a:t> </a:t>
            </a:r>
            <a:r>
              <a:rPr lang="es-ES" dirty="0" err="1"/>
              <a:t>probabilitat</a:t>
            </a:r>
            <a:r>
              <a:rPr lang="es-ES" dirty="0"/>
              <a:t> de no </a:t>
            </a:r>
            <a:r>
              <a:rPr lang="es-ES" dirty="0" smtClean="0"/>
              <a:t>‘</a:t>
            </a:r>
            <a:r>
              <a:rPr lang="es-ES" dirty="0" err="1" smtClean="0"/>
              <a:t>caure</a:t>
            </a:r>
            <a:r>
              <a:rPr lang="es-ES" dirty="0" smtClean="0"/>
              <a:t>’ </a:t>
            </a:r>
            <a:r>
              <a:rPr lang="es-ES" dirty="0"/>
              <a:t>en un </a:t>
            </a:r>
            <a:r>
              <a:rPr lang="es-ES" dirty="0" err="1"/>
              <a:t>òptim</a:t>
            </a:r>
            <a:r>
              <a:rPr lang="es-ES" dirty="0"/>
              <a:t> local</a:t>
            </a:r>
            <a:r>
              <a:rPr lang="es-ES" dirty="0" smtClean="0"/>
              <a:t>.</a:t>
            </a:r>
          </a:p>
          <a:p>
            <a:pPr marL="0" indent="0" algn="just">
              <a:buNone/>
            </a:pPr>
            <a:endParaRPr lang="es-ES" b="1" dirty="0"/>
          </a:p>
          <a:p>
            <a:pPr marL="0" indent="0" algn="just">
              <a:buNone/>
            </a:pPr>
            <a:endParaRPr lang="es-ES" b="1" dirty="0" smtClean="0"/>
          </a:p>
          <a:p>
            <a:pPr marL="0" indent="0" algn="just">
              <a:buNone/>
            </a:pPr>
            <a:endParaRPr lang="es-ES" b="1" dirty="0"/>
          </a:p>
          <a:p>
            <a:pPr marL="0" indent="0" algn="just">
              <a:buNone/>
            </a:pPr>
            <a:endParaRPr lang="es-ES" b="1" dirty="0" smtClean="0"/>
          </a:p>
          <a:p>
            <a:pPr marL="0" indent="0" algn="just">
              <a:buNone/>
            </a:pPr>
            <a:endParaRPr lang="es-ES" b="1" dirty="0"/>
          </a:p>
          <a:p>
            <a:pPr marL="0" indent="0" algn="just">
              <a:buNone/>
            </a:pPr>
            <a:r>
              <a:rPr lang="fr-FR" dirty="0" err="1" smtClean="0"/>
              <a:t>És</a:t>
            </a:r>
            <a:r>
              <a:rPr lang="fr-FR" dirty="0" smtClean="0"/>
              <a:t> </a:t>
            </a:r>
            <a:r>
              <a:rPr lang="fr-FR" dirty="0"/>
              <a:t>important </a:t>
            </a:r>
            <a:r>
              <a:rPr lang="fr-FR" dirty="0" err="1"/>
              <a:t>veure</a:t>
            </a:r>
            <a:r>
              <a:rPr lang="fr-FR" dirty="0"/>
              <a:t> que </a:t>
            </a:r>
            <a:r>
              <a:rPr lang="fr-FR" dirty="0" err="1" smtClean="0"/>
              <a:t>aquest</a:t>
            </a:r>
            <a:r>
              <a:rPr lang="fr-FR" dirty="0" smtClean="0"/>
              <a:t> </a:t>
            </a:r>
            <a:r>
              <a:rPr lang="fr-FR" dirty="0" err="1"/>
              <a:t>mètode</a:t>
            </a:r>
            <a:r>
              <a:rPr lang="fr-FR" dirty="0"/>
              <a:t> </a:t>
            </a:r>
            <a:r>
              <a:rPr lang="fr-FR" dirty="0" err="1"/>
              <a:t>és</a:t>
            </a:r>
            <a:r>
              <a:rPr lang="fr-FR" dirty="0"/>
              <a:t> </a:t>
            </a:r>
            <a:r>
              <a:rPr lang="fr-FR" b="1" dirty="0" err="1" smtClean="0"/>
              <a:t>indeterminista</a:t>
            </a:r>
            <a:r>
              <a:rPr lang="fr-FR" dirty="0" smtClean="0"/>
              <a:t>, </a:t>
            </a:r>
            <a:r>
              <a:rPr lang="fr-FR" dirty="0" err="1"/>
              <a:t>ja</a:t>
            </a:r>
            <a:r>
              <a:rPr lang="fr-FR" dirty="0"/>
              <a:t> que el </a:t>
            </a:r>
            <a:r>
              <a:rPr lang="fr-FR" dirty="0" err="1"/>
              <a:t>resultat</a:t>
            </a:r>
            <a:r>
              <a:rPr lang="fr-FR" dirty="0"/>
              <a:t> </a:t>
            </a:r>
            <a:r>
              <a:rPr lang="fr-FR" dirty="0" err="1"/>
              <a:t>dependrà</a:t>
            </a:r>
            <a:r>
              <a:rPr lang="fr-FR" dirty="0"/>
              <a:t> de l'ordre en </a:t>
            </a:r>
            <a:r>
              <a:rPr lang="fr-FR" dirty="0" err="1"/>
              <a:t>què</a:t>
            </a:r>
            <a:r>
              <a:rPr lang="fr-FR" dirty="0"/>
              <a:t> es </a:t>
            </a:r>
            <a:r>
              <a:rPr lang="fr-FR" dirty="0" err="1"/>
              <a:t>processin</a:t>
            </a:r>
            <a:r>
              <a:rPr lang="fr-FR" dirty="0"/>
              <a:t> els registres.</a:t>
            </a:r>
            <a:endParaRPr lang="ca-ES" b="1"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050" y="3243129"/>
            <a:ext cx="5949100" cy="2426199"/>
          </a:xfrm>
          <a:prstGeom prst="rect">
            <a:avLst/>
          </a:prstGeom>
        </p:spPr>
      </p:pic>
    </p:spTree>
    <p:extLst>
      <p:ext uri="{BB962C8B-B14F-4D97-AF65-F5344CB8AC3E}">
        <p14:creationId xmlns:p14="http://schemas.microsoft.com/office/powerpoint/2010/main" val="4106181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i="1" dirty="0"/>
              <a:t>8</a:t>
            </a:r>
            <a:r>
              <a:rPr lang="ca-ES" i="1" dirty="0" smtClean="0"/>
              <a:t>. </a:t>
            </a:r>
            <a:r>
              <a:rPr lang="ca-ES" i="1" dirty="0" err="1"/>
              <a:t>Backpropagation</a:t>
            </a:r>
            <a:endParaRPr lang="ca-ES" i="1" dirty="0"/>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buNone/>
            </a:pPr>
            <a:r>
              <a:rPr lang="es-ES" dirty="0"/>
              <a:t>El </a:t>
            </a:r>
            <a:r>
              <a:rPr lang="es-ES" dirty="0" err="1" smtClean="0"/>
              <a:t>Backpropagation</a:t>
            </a:r>
            <a:r>
              <a:rPr lang="es-ES" dirty="0" smtClean="0"/>
              <a:t> </a:t>
            </a:r>
            <a:r>
              <a:rPr lang="es-ES" dirty="0" err="1"/>
              <a:t>és</a:t>
            </a:r>
            <a:r>
              <a:rPr lang="es-ES" dirty="0"/>
              <a:t> un </a:t>
            </a:r>
            <a:r>
              <a:rPr lang="es-ES" dirty="0" err="1"/>
              <a:t>algorisme</a:t>
            </a:r>
            <a:r>
              <a:rPr lang="es-ES" dirty="0"/>
              <a:t> </a:t>
            </a:r>
            <a:r>
              <a:rPr lang="es-ES" dirty="0" err="1"/>
              <a:t>complex</a:t>
            </a:r>
            <a:r>
              <a:rPr lang="es-ES" dirty="0"/>
              <a:t> a </a:t>
            </a:r>
            <a:r>
              <a:rPr lang="es-ES" dirty="0" err="1"/>
              <a:t>nivell</a:t>
            </a:r>
            <a:r>
              <a:rPr lang="es-ES" dirty="0"/>
              <a:t> </a:t>
            </a:r>
            <a:r>
              <a:rPr lang="es-ES" dirty="0" err="1"/>
              <a:t>matemàtic</a:t>
            </a:r>
            <a:r>
              <a:rPr lang="es-ES" dirty="0"/>
              <a:t> que </a:t>
            </a:r>
            <a:r>
              <a:rPr lang="es-ES" dirty="0" err="1"/>
              <a:t>permet</a:t>
            </a:r>
            <a:r>
              <a:rPr lang="es-ES" dirty="0"/>
              <a:t> ajustar </a:t>
            </a:r>
            <a:r>
              <a:rPr lang="es-ES" dirty="0" err="1"/>
              <a:t>tots</a:t>
            </a:r>
            <a:r>
              <a:rPr lang="es-ES" dirty="0"/>
              <a:t> </a:t>
            </a:r>
            <a:r>
              <a:rPr lang="es-ES" dirty="0" err="1"/>
              <a:t>els</a:t>
            </a:r>
            <a:r>
              <a:rPr lang="es-ES" dirty="0"/>
              <a:t> pesos a </a:t>
            </a:r>
            <a:r>
              <a:rPr lang="es-ES" dirty="0" err="1"/>
              <a:t>l'hora</a:t>
            </a:r>
            <a:r>
              <a:rPr lang="es-ES" dirty="0"/>
              <a:t>, </a:t>
            </a:r>
            <a:r>
              <a:rPr lang="es-ES" dirty="0" err="1"/>
              <a:t>és</a:t>
            </a:r>
            <a:r>
              <a:rPr lang="es-ES" dirty="0"/>
              <a:t> a </a:t>
            </a:r>
            <a:r>
              <a:rPr lang="es-ES" dirty="0" err="1"/>
              <a:t>dir</a:t>
            </a:r>
            <a:r>
              <a:rPr lang="es-ES" dirty="0"/>
              <a:t>, </a:t>
            </a:r>
            <a:r>
              <a:rPr lang="es-ES" dirty="0" err="1"/>
              <a:t>permet</a:t>
            </a:r>
            <a:r>
              <a:rPr lang="es-ES" dirty="0"/>
              <a:t> identificar </a:t>
            </a:r>
            <a:r>
              <a:rPr lang="es-ES" dirty="0" err="1"/>
              <a:t>quins</a:t>
            </a:r>
            <a:r>
              <a:rPr lang="es-ES" dirty="0"/>
              <a:t> </a:t>
            </a:r>
            <a:r>
              <a:rPr lang="es-ES" dirty="0" err="1"/>
              <a:t>són</a:t>
            </a:r>
            <a:r>
              <a:rPr lang="es-ES" dirty="0"/>
              <a:t> </a:t>
            </a:r>
            <a:r>
              <a:rPr lang="es-ES" dirty="0" err="1"/>
              <a:t>els</a:t>
            </a:r>
            <a:r>
              <a:rPr lang="es-ES" dirty="0"/>
              <a:t> pesos que </a:t>
            </a:r>
            <a:r>
              <a:rPr lang="es-ES" dirty="0" err="1"/>
              <a:t>estan</a:t>
            </a:r>
            <a:r>
              <a:rPr lang="es-ES" dirty="0"/>
              <a:t> </a:t>
            </a:r>
            <a:r>
              <a:rPr lang="es-ES" dirty="0" err="1"/>
              <a:t>causant</a:t>
            </a:r>
            <a:r>
              <a:rPr lang="es-ES" dirty="0"/>
              <a:t> </a:t>
            </a:r>
            <a:r>
              <a:rPr lang="es-ES" dirty="0" err="1"/>
              <a:t>més</a:t>
            </a:r>
            <a:r>
              <a:rPr lang="es-ES" dirty="0"/>
              <a:t> error i en quina mesura </a:t>
            </a:r>
            <a:r>
              <a:rPr lang="es-ES" dirty="0" err="1"/>
              <a:t>s'han</a:t>
            </a:r>
            <a:r>
              <a:rPr lang="es-ES" dirty="0"/>
              <a:t> de modificar</a:t>
            </a:r>
            <a:r>
              <a:rPr lang="es-ES" dirty="0" smtClean="0"/>
              <a:t>. </a:t>
            </a:r>
            <a:r>
              <a:rPr lang="fr-FR" dirty="0"/>
              <a:t>Durant l'</a:t>
            </a:r>
            <a:r>
              <a:rPr lang="fr-FR" dirty="0" err="1"/>
              <a:t>entrenament</a:t>
            </a:r>
            <a:r>
              <a:rPr lang="fr-FR" dirty="0"/>
              <a:t> </a:t>
            </a:r>
            <a:r>
              <a:rPr lang="fr-FR" dirty="0" err="1"/>
              <a:t>d'una</a:t>
            </a:r>
            <a:r>
              <a:rPr lang="fr-FR" dirty="0"/>
              <a:t> </a:t>
            </a:r>
            <a:r>
              <a:rPr lang="fr-FR" dirty="0" err="1"/>
              <a:t>xarxa</a:t>
            </a:r>
            <a:r>
              <a:rPr lang="fr-FR" dirty="0"/>
              <a:t> neuronal, es </a:t>
            </a:r>
            <a:r>
              <a:rPr lang="fr-FR" dirty="0" err="1"/>
              <a:t>poden</a:t>
            </a:r>
            <a:r>
              <a:rPr lang="fr-FR" dirty="0"/>
              <a:t> </a:t>
            </a:r>
            <a:r>
              <a:rPr lang="fr-FR" dirty="0" err="1"/>
              <a:t>destacar</a:t>
            </a:r>
            <a:r>
              <a:rPr lang="fr-FR" dirty="0"/>
              <a:t> dues </a:t>
            </a:r>
            <a:r>
              <a:rPr lang="fr-FR" dirty="0" err="1"/>
              <a:t>fases</a:t>
            </a:r>
            <a:r>
              <a:rPr lang="fr-FR" dirty="0"/>
              <a:t>.</a:t>
            </a:r>
            <a:endParaRPr lang="es-ES" dirty="0" smtClean="0"/>
          </a:p>
          <a:p>
            <a:pPr marL="0" indent="0">
              <a:buNone/>
            </a:pPr>
            <a:endParaRPr lang="ca-ES"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1" y="4000531"/>
            <a:ext cx="4291560" cy="2664098"/>
          </a:xfrm>
          <a:prstGeom prst="rect">
            <a:avLst/>
          </a:prstGeo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073" y="4000531"/>
            <a:ext cx="4467571" cy="2664098"/>
          </a:xfrm>
          <a:prstGeom prst="rect">
            <a:avLst/>
          </a:prstGeom>
        </p:spPr>
      </p:pic>
    </p:spTree>
    <p:extLst>
      <p:ext uri="{BB962C8B-B14F-4D97-AF65-F5344CB8AC3E}">
        <p14:creationId xmlns:p14="http://schemas.microsoft.com/office/powerpoint/2010/main" val="468613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smtClean="0"/>
              <a:t>9. Fases en l’entrenament d’una xarxa</a:t>
            </a:r>
            <a:endParaRPr lang="ca-ES" dirty="0"/>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normAutofit fontScale="92500" lnSpcReduction="20000"/>
          </a:bodyPr>
          <a:lstStyle/>
          <a:p>
            <a:pPr marL="0" indent="0">
              <a:buNone/>
            </a:pPr>
            <a:r>
              <a:rPr lang="es-ES" dirty="0" smtClean="0"/>
              <a:t>Les fases que </a:t>
            </a:r>
            <a:r>
              <a:rPr lang="es-ES" dirty="0"/>
              <a:t>es </a:t>
            </a:r>
            <a:r>
              <a:rPr lang="es-ES" dirty="0" err="1"/>
              <a:t>segueixen</a:t>
            </a:r>
            <a:r>
              <a:rPr lang="es-ES" dirty="0"/>
              <a:t> </a:t>
            </a:r>
            <a:r>
              <a:rPr lang="es-ES" dirty="0" err="1"/>
              <a:t>durant</a:t>
            </a:r>
            <a:r>
              <a:rPr lang="es-ES" dirty="0"/>
              <a:t> </a:t>
            </a:r>
            <a:r>
              <a:rPr lang="es-ES" dirty="0" err="1"/>
              <a:t>l'entrenament</a:t>
            </a:r>
            <a:r>
              <a:rPr lang="es-ES" dirty="0"/>
              <a:t> </a:t>
            </a:r>
            <a:r>
              <a:rPr lang="es-ES" dirty="0" err="1"/>
              <a:t>d'una</a:t>
            </a:r>
            <a:r>
              <a:rPr lang="es-ES" dirty="0"/>
              <a:t> </a:t>
            </a:r>
            <a:r>
              <a:rPr lang="es-ES" dirty="0" err="1"/>
              <a:t>xarxa</a:t>
            </a:r>
            <a:r>
              <a:rPr lang="es-ES" dirty="0"/>
              <a:t> </a:t>
            </a:r>
            <a:r>
              <a:rPr lang="es-ES" dirty="0" err="1"/>
              <a:t>són</a:t>
            </a:r>
            <a:r>
              <a:rPr lang="es-ES" dirty="0" smtClean="0"/>
              <a:t>:</a:t>
            </a:r>
          </a:p>
          <a:p>
            <a:pPr marL="0" indent="0">
              <a:buNone/>
            </a:pPr>
            <a:endParaRPr lang="es-ES" dirty="0" smtClean="0"/>
          </a:p>
          <a:p>
            <a:pPr marL="514350" indent="-514350">
              <a:buFont typeface="+mj-lt"/>
              <a:buAutoNum type="arabicPeriod"/>
            </a:pPr>
            <a:r>
              <a:rPr lang="es-ES" dirty="0" smtClean="0"/>
              <a:t>Iniciar </a:t>
            </a:r>
            <a:r>
              <a:rPr lang="es-ES" dirty="0" err="1"/>
              <a:t>aleatòriament</a:t>
            </a:r>
            <a:r>
              <a:rPr lang="es-ES" dirty="0"/>
              <a:t> (</a:t>
            </a:r>
            <a:r>
              <a:rPr lang="es-ES" dirty="0" err="1"/>
              <a:t>amb</a:t>
            </a:r>
            <a:r>
              <a:rPr lang="es-ES" dirty="0"/>
              <a:t> un valor </a:t>
            </a:r>
            <a:r>
              <a:rPr lang="es-ES" dirty="0" err="1"/>
              <a:t>pròxim</a:t>
            </a:r>
            <a:r>
              <a:rPr lang="es-ES" dirty="0"/>
              <a:t> a 0) </a:t>
            </a:r>
            <a:r>
              <a:rPr lang="es-ES" dirty="0" err="1"/>
              <a:t>els</a:t>
            </a:r>
            <a:r>
              <a:rPr lang="es-ES" dirty="0"/>
              <a:t> pesos de les </a:t>
            </a:r>
            <a:r>
              <a:rPr lang="es-ES" dirty="0" err="1"/>
              <a:t>connexions</a:t>
            </a:r>
            <a:r>
              <a:rPr lang="es-ES" dirty="0"/>
              <a:t>. </a:t>
            </a:r>
            <a:endParaRPr lang="es-ES" dirty="0" smtClean="0"/>
          </a:p>
          <a:p>
            <a:pPr marL="514350" indent="-514350">
              <a:buFont typeface="+mj-lt"/>
              <a:buAutoNum type="arabicPeriod"/>
            </a:pPr>
            <a:r>
              <a:rPr lang="es-ES" dirty="0" err="1" smtClean="0"/>
              <a:t>Assignar</a:t>
            </a:r>
            <a:r>
              <a:rPr lang="es-ES" dirty="0" smtClean="0"/>
              <a:t> </a:t>
            </a:r>
            <a:r>
              <a:rPr lang="es-ES" dirty="0"/>
              <a:t>un valor (de la </a:t>
            </a:r>
            <a:r>
              <a:rPr lang="es-ES" dirty="0" err="1"/>
              <a:t>mateixa</a:t>
            </a:r>
            <a:r>
              <a:rPr lang="es-ES" dirty="0"/>
              <a:t> </a:t>
            </a:r>
            <a:r>
              <a:rPr lang="es-ES" dirty="0" err="1"/>
              <a:t>observació</a:t>
            </a:r>
            <a:r>
              <a:rPr lang="es-ES" dirty="0"/>
              <a:t>) a cada una de les </a:t>
            </a:r>
            <a:r>
              <a:rPr lang="es-ES" dirty="0" err="1"/>
              <a:t>neurones</a:t>
            </a:r>
            <a:r>
              <a:rPr lang="es-ES" dirty="0"/>
              <a:t> de la capa </a:t>
            </a:r>
            <a:r>
              <a:rPr lang="es-ES" dirty="0" err="1"/>
              <a:t>d'entrada</a:t>
            </a:r>
            <a:r>
              <a:rPr lang="es-ES" dirty="0"/>
              <a:t>. </a:t>
            </a:r>
            <a:endParaRPr lang="es-ES" dirty="0" smtClean="0"/>
          </a:p>
          <a:p>
            <a:pPr marL="514350" indent="-514350">
              <a:buFont typeface="+mj-lt"/>
              <a:buAutoNum type="arabicPeriod"/>
            </a:pPr>
            <a:r>
              <a:rPr lang="es-ES" i="1" dirty="0" err="1" smtClean="0"/>
              <a:t>Forwardpropagation</a:t>
            </a:r>
            <a:r>
              <a:rPr lang="es-ES" i="1" dirty="0" smtClean="0"/>
              <a:t> </a:t>
            </a:r>
            <a:r>
              <a:rPr lang="es-ES" dirty="0" err="1"/>
              <a:t>activant</a:t>
            </a:r>
            <a:r>
              <a:rPr lang="es-ES" dirty="0"/>
              <a:t> les </a:t>
            </a:r>
            <a:r>
              <a:rPr lang="es-ES" dirty="0" err="1"/>
              <a:t>neurones</a:t>
            </a:r>
            <a:r>
              <a:rPr lang="es-ES" dirty="0"/>
              <a:t>. </a:t>
            </a:r>
            <a:endParaRPr lang="es-ES" dirty="0" smtClean="0"/>
          </a:p>
          <a:p>
            <a:pPr marL="514350" indent="-514350">
              <a:buFont typeface="+mj-lt"/>
              <a:buAutoNum type="arabicPeriod"/>
            </a:pPr>
            <a:r>
              <a:rPr lang="es-ES" dirty="0" smtClean="0"/>
              <a:t>Calcular </a:t>
            </a:r>
            <a:r>
              <a:rPr lang="es-ES" dirty="0" err="1"/>
              <a:t>l'error</a:t>
            </a:r>
            <a:r>
              <a:rPr lang="es-ES" dirty="0"/>
              <a:t> </a:t>
            </a:r>
            <a:r>
              <a:rPr lang="es-ES" dirty="0" err="1"/>
              <a:t>generat</a:t>
            </a:r>
            <a:r>
              <a:rPr lang="es-ES" dirty="0"/>
              <a:t> a través de la </a:t>
            </a:r>
            <a:r>
              <a:rPr lang="es-ES" dirty="0" err="1"/>
              <a:t>funció</a:t>
            </a:r>
            <a:r>
              <a:rPr lang="es-ES" dirty="0"/>
              <a:t> de </a:t>
            </a:r>
            <a:r>
              <a:rPr lang="es-ES" dirty="0" err="1"/>
              <a:t>cost</a:t>
            </a:r>
            <a:r>
              <a:rPr lang="es-ES" dirty="0"/>
              <a:t>. </a:t>
            </a:r>
            <a:endParaRPr lang="es-ES" dirty="0" smtClean="0"/>
          </a:p>
          <a:p>
            <a:pPr marL="514350" indent="-514350">
              <a:buFont typeface="+mj-lt"/>
              <a:buAutoNum type="arabicPeriod"/>
            </a:pPr>
            <a:r>
              <a:rPr lang="es-ES" i="1" dirty="0" err="1" smtClean="0"/>
              <a:t>Backpropagation</a:t>
            </a:r>
            <a:r>
              <a:rPr lang="es-ES" dirty="0" smtClean="0"/>
              <a:t>, </a:t>
            </a:r>
            <a:r>
              <a:rPr lang="es-ES" dirty="0" err="1"/>
              <a:t>corregint</a:t>
            </a:r>
            <a:r>
              <a:rPr lang="es-ES" dirty="0"/>
              <a:t> </a:t>
            </a:r>
            <a:r>
              <a:rPr lang="es-ES" dirty="0" err="1"/>
              <a:t>l'error</a:t>
            </a:r>
            <a:r>
              <a:rPr lang="es-ES" dirty="0"/>
              <a:t> </a:t>
            </a:r>
            <a:r>
              <a:rPr lang="es-ES" dirty="0" err="1"/>
              <a:t>comès</a:t>
            </a:r>
            <a:r>
              <a:rPr lang="es-ES" dirty="0"/>
              <a:t>. </a:t>
            </a:r>
            <a:endParaRPr lang="es-ES" dirty="0" smtClean="0"/>
          </a:p>
          <a:p>
            <a:pPr marL="514350" indent="-514350">
              <a:buFont typeface="+mj-lt"/>
              <a:buAutoNum type="arabicPeriod"/>
            </a:pPr>
            <a:r>
              <a:rPr lang="es-ES" dirty="0" smtClean="0"/>
              <a:t>Repetir </a:t>
            </a:r>
            <a:r>
              <a:rPr lang="es-ES" dirty="0" err="1"/>
              <a:t>passos</a:t>
            </a:r>
            <a:r>
              <a:rPr lang="es-ES" dirty="0"/>
              <a:t> 1-5 </a:t>
            </a:r>
            <a:r>
              <a:rPr lang="es-ES" dirty="0" err="1"/>
              <a:t>fins</a:t>
            </a:r>
            <a:r>
              <a:rPr lang="es-ES" dirty="0"/>
              <a:t> a arribar a </a:t>
            </a:r>
            <a:r>
              <a:rPr lang="es-ES" dirty="0" err="1"/>
              <a:t>processar</a:t>
            </a:r>
            <a:r>
              <a:rPr lang="es-ES" dirty="0"/>
              <a:t> totes les </a:t>
            </a:r>
            <a:r>
              <a:rPr lang="es-ES" dirty="0" err="1"/>
              <a:t>observacions</a:t>
            </a:r>
            <a:r>
              <a:rPr lang="es-ES" dirty="0"/>
              <a:t>. </a:t>
            </a:r>
            <a:endParaRPr lang="es-ES" dirty="0" smtClean="0"/>
          </a:p>
          <a:p>
            <a:pPr marL="514350" indent="-514350">
              <a:buFont typeface="+mj-lt"/>
              <a:buAutoNum type="arabicPeriod"/>
            </a:pPr>
            <a:r>
              <a:rPr lang="es-ES" dirty="0" err="1" smtClean="0"/>
              <a:t>S'ha</a:t>
            </a:r>
            <a:r>
              <a:rPr lang="es-ES" dirty="0" smtClean="0"/>
              <a:t> </a:t>
            </a:r>
            <a:r>
              <a:rPr lang="es-ES" dirty="0" err="1"/>
              <a:t>completat</a:t>
            </a:r>
            <a:r>
              <a:rPr lang="es-ES" dirty="0"/>
              <a:t> una </a:t>
            </a:r>
            <a:r>
              <a:rPr lang="es-ES" i="1" dirty="0" err="1" smtClean="0"/>
              <a:t>epoch</a:t>
            </a:r>
            <a:r>
              <a:rPr lang="es-ES" dirty="0" smtClean="0"/>
              <a:t>, </a:t>
            </a:r>
            <a:r>
              <a:rPr lang="es-ES" dirty="0" err="1"/>
              <a:t>fer</a:t>
            </a:r>
            <a:r>
              <a:rPr lang="es-ES" dirty="0"/>
              <a:t> </a:t>
            </a:r>
            <a:r>
              <a:rPr lang="es-ES" dirty="0" err="1"/>
              <a:t>més</a:t>
            </a:r>
            <a:r>
              <a:rPr lang="es-ES" dirty="0"/>
              <a:t> </a:t>
            </a:r>
            <a:r>
              <a:rPr lang="es-ES" i="1" dirty="0" err="1" smtClean="0"/>
              <a:t>epochs</a:t>
            </a:r>
            <a:r>
              <a:rPr lang="es-ES" dirty="0" smtClean="0"/>
              <a:t> </a:t>
            </a:r>
            <a:r>
              <a:rPr lang="es-ES" dirty="0" err="1"/>
              <a:t>repetint</a:t>
            </a:r>
            <a:r>
              <a:rPr lang="es-ES" dirty="0"/>
              <a:t> </a:t>
            </a:r>
            <a:r>
              <a:rPr lang="es-ES" dirty="0" err="1"/>
              <a:t>passos</a:t>
            </a:r>
            <a:r>
              <a:rPr lang="es-ES" dirty="0"/>
              <a:t> 1-6.</a:t>
            </a:r>
            <a:endParaRPr lang="ca-ES" dirty="0"/>
          </a:p>
        </p:txBody>
      </p:sp>
    </p:spTree>
    <p:extLst>
      <p:ext uri="{BB962C8B-B14F-4D97-AF65-F5344CB8AC3E}">
        <p14:creationId xmlns:p14="http://schemas.microsoft.com/office/powerpoint/2010/main" val="320904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1. Què és una xarxa neuronal?</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825625"/>
            <a:ext cx="10515600" cy="2417901"/>
          </a:xfrm>
        </p:spPr>
        <p:txBody>
          <a:bodyPr/>
          <a:lstStyle/>
          <a:p>
            <a:pPr marL="0" indent="0" algn="just">
              <a:buNone/>
            </a:pPr>
            <a:r>
              <a:rPr lang="ca-ES" dirty="0"/>
              <a:t>Una xarxa neuronal està composta per capes de neurones, on sempre hi ha una única capa de neurones d'entrada, </a:t>
            </a:r>
            <a:r>
              <a:rPr lang="ca-ES" i="1" dirty="0"/>
              <a:t>n</a:t>
            </a:r>
            <a:r>
              <a:rPr lang="ca-ES" dirty="0"/>
              <a:t> capes de neurones internes (el nombre de capes depèn de la complexitat del problema a resoldre) i una capa de neurones de sortida.</a:t>
            </a:r>
          </a:p>
        </p:txBody>
      </p:sp>
      <p:pic>
        <p:nvPicPr>
          <p:cNvPr id="5" name="Imagen 4">
            <a:extLst>
              <a:ext uri="{FF2B5EF4-FFF2-40B4-BE49-F238E27FC236}">
                <a16:creationId xmlns:a16="http://schemas.microsoft.com/office/drawing/2014/main" xmlns="" id="{F974D874-1469-4376-B9AF-88643AC87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730" y="3559746"/>
            <a:ext cx="2360539" cy="2839027"/>
          </a:xfrm>
          <a:prstGeom prst="rect">
            <a:avLst/>
          </a:prstGeom>
        </p:spPr>
      </p:pic>
    </p:spTree>
    <p:extLst>
      <p:ext uri="{BB962C8B-B14F-4D97-AF65-F5344CB8AC3E}">
        <p14:creationId xmlns:p14="http://schemas.microsoft.com/office/powerpoint/2010/main" val="223252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smtClean="0"/>
              <a:t>10. </a:t>
            </a:r>
            <a:r>
              <a:rPr lang="ca-ES" dirty="0"/>
              <a:t>Demostració</a:t>
            </a:r>
          </a:p>
        </p:txBody>
      </p:sp>
      <p:pic>
        <p:nvPicPr>
          <p:cNvPr id="5" name="Imagen 4">
            <a:extLst>
              <a:ext uri="{FF2B5EF4-FFF2-40B4-BE49-F238E27FC236}">
                <a16:creationId xmlns:a16="http://schemas.microsoft.com/office/drawing/2014/main" xmlns="" id="{9AEDC0D0-39B3-4B8A-A585-277D47316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523999"/>
            <a:ext cx="8559800" cy="4814888"/>
          </a:xfrm>
          <a:prstGeom prst="rect">
            <a:avLst/>
          </a:prstGeom>
          <a:ln>
            <a:noFill/>
          </a:ln>
          <a:effectLst>
            <a:softEdge rad="112500"/>
          </a:effectLst>
        </p:spPr>
      </p:pic>
    </p:spTree>
    <p:extLst>
      <p:ext uri="{BB962C8B-B14F-4D97-AF65-F5344CB8AC3E}">
        <p14:creationId xmlns:p14="http://schemas.microsoft.com/office/powerpoint/2010/main" val="1007448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a:xfrm>
            <a:off x="731668" y="1636281"/>
            <a:ext cx="10356542" cy="3585438"/>
          </a:xfrm>
        </p:spPr>
        <p:txBody>
          <a:bodyPr>
            <a:normAutofit/>
          </a:bodyPr>
          <a:lstStyle/>
          <a:p>
            <a:pPr algn="ctr"/>
            <a:r>
              <a:rPr lang="ca-ES" sz="8000" i="1" dirty="0"/>
              <a:t>Gràcies!</a:t>
            </a:r>
            <a:br>
              <a:rPr lang="ca-ES" sz="8000" i="1" dirty="0"/>
            </a:br>
            <a:r>
              <a:rPr lang="ca-ES" sz="8000" i="1" dirty="0"/>
              <a:t>Preguntes?</a:t>
            </a:r>
          </a:p>
        </p:txBody>
      </p:sp>
    </p:spTree>
    <p:extLst>
      <p:ext uri="{BB962C8B-B14F-4D97-AF65-F5344CB8AC3E}">
        <p14:creationId xmlns:p14="http://schemas.microsoft.com/office/powerpoint/2010/main" val="102613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2. Què és una neurona?</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lgn="just">
              <a:buNone/>
            </a:pPr>
            <a:r>
              <a:rPr lang="ca-ES" dirty="0"/>
              <a:t>Les neurones són els blocs bàsics en què es recolzen les xarxes neuronals. La seva funcionalitat treballant de forma individual no serveix de gaire, però si que serveix quan treballen de forma estructurada grans quantitats d'aquestes.</a:t>
            </a:r>
          </a:p>
          <a:p>
            <a:pPr marL="0" indent="0" algn="just">
              <a:buNone/>
            </a:pPr>
            <a:endParaRPr lang="ca-ES" dirty="0"/>
          </a:p>
        </p:txBody>
      </p:sp>
      <p:pic>
        <p:nvPicPr>
          <p:cNvPr id="5" name="Imagen 4">
            <a:extLst>
              <a:ext uri="{FF2B5EF4-FFF2-40B4-BE49-F238E27FC236}">
                <a16:creationId xmlns:a16="http://schemas.microsoft.com/office/drawing/2014/main" xmlns="" id="{1DA2838C-5876-4EED-8FD7-2A9A0235A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322" y="3540991"/>
            <a:ext cx="3504894" cy="2635972"/>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889" y="3540991"/>
            <a:ext cx="5395700" cy="2635972"/>
          </a:xfrm>
          <a:prstGeom prst="rect">
            <a:avLst/>
          </a:prstGeom>
        </p:spPr>
      </p:pic>
    </p:spTree>
    <p:extLst>
      <p:ext uri="{BB962C8B-B14F-4D97-AF65-F5344CB8AC3E}">
        <p14:creationId xmlns:p14="http://schemas.microsoft.com/office/powerpoint/2010/main" val="145110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2. Què és una neurona?</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lgn="just">
              <a:buNone/>
            </a:pPr>
            <a:r>
              <a:rPr lang="ca-ES" dirty="0"/>
              <a:t>Una xarxa neuronal es pot representar a través d'una caixa negre on hi ha un conjunt d'entrades (neurones d'entrada) i una o vàries sortides (neurones de sortida). Dins d'aquesta caixa, hi han diverses capes de neurones interconnectades que amaguen la complexitat de l'estructura.</a:t>
            </a:r>
          </a:p>
        </p:txBody>
      </p:sp>
      <p:pic>
        <p:nvPicPr>
          <p:cNvPr id="12" name="Imagen 11">
            <a:extLst>
              <a:ext uri="{FF2B5EF4-FFF2-40B4-BE49-F238E27FC236}">
                <a16:creationId xmlns:a16="http://schemas.microsoft.com/office/drawing/2014/main" xmlns="" id="{E9972E37-1692-4ACD-B6A8-C51EDE980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008" y="3539838"/>
            <a:ext cx="3003983" cy="2555556"/>
          </a:xfrm>
          <a:prstGeom prst="rect">
            <a:avLst/>
          </a:prstGeom>
        </p:spPr>
      </p:pic>
    </p:spTree>
    <p:extLst>
      <p:ext uri="{BB962C8B-B14F-4D97-AF65-F5344CB8AC3E}">
        <p14:creationId xmlns:p14="http://schemas.microsoft.com/office/powerpoint/2010/main" val="92723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2. Què és una neurona?</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lgn="just">
              <a:buNone/>
            </a:pPr>
            <a:r>
              <a:rPr lang="ca-ES" dirty="0"/>
              <a:t>Les neurones tenen la capacitat d'aprendre, això s'aconsegueix gràcies als pesos (</a:t>
            </a:r>
            <a:r>
              <a:rPr lang="ca-ES" i="1" dirty="0" err="1"/>
              <a:t>weights</a:t>
            </a:r>
            <a:r>
              <a:rPr lang="ca-ES" dirty="0"/>
              <a:t>) assignats a les connexions entre neurones, que determinen el grau d'importància que té cada una de les neurones de la capa anterior. Aquests valors s'actualitzen a través de la tècnica del </a:t>
            </a:r>
            <a:r>
              <a:rPr lang="ca-ES" i="1" dirty="0" err="1"/>
              <a:t>backpropagation</a:t>
            </a:r>
            <a:r>
              <a:rPr lang="ca-ES" dirty="0"/>
              <a:t> que utilitza el mètode matemàtic del descens del gradient. </a:t>
            </a:r>
          </a:p>
        </p:txBody>
      </p:sp>
      <p:pic>
        <p:nvPicPr>
          <p:cNvPr id="7" name="Imagen 6">
            <a:extLst>
              <a:ext uri="{FF2B5EF4-FFF2-40B4-BE49-F238E27FC236}">
                <a16:creationId xmlns:a16="http://schemas.microsoft.com/office/drawing/2014/main" xmlns="" id="{9B7626BE-4BF1-4736-909F-D3B686EA5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3636" y="4001294"/>
            <a:ext cx="5264727" cy="2296401"/>
          </a:xfrm>
          <a:prstGeom prst="rect">
            <a:avLst/>
          </a:prstGeom>
        </p:spPr>
      </p:pic>
    </p:spTree>
    <p:extLst>
      <p:ext uri="{BB962C8B-B14F-4D97-AF65-F5344CB8AC3E}">
        <p14:creationId xmlns:p14="http://schemas.microsoft.com/office/powerpoint/2010/main" val="138761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3. Funcions d’activació</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p:txBody>
          <a:bodyPr/>
          <a:lstStyle/>
          <a:p>
            <a:pPr marL="0" indent="0">
              <a:buNone/>
            </a:pPr>
            <a:r>
              <a:rPr lang="ca-ES" dirty="0"/>
              <a:t>Serveixen per calcular el valor que emetrà una neurona com a sortida. Les funcions d'activació més típics són:</a:t>
            </a:r>
          </a:p>
          <a:p>
            <a:pPr marL="0" indent="0">
              <a:buNone/>
            </a:pPr>
            <a:endParaRPr lang="ca-ES" dirty="0"/>
          </a:p>
          <a:p>
            <a:r>
              <a:rPr lang="ca-ES" b="1" dirty="0" err="1"/>
              <a:t>Threshold</a:t>
            </a:r>
            <a:r>
              <a:rPr lang="ca-ES" b="1" dirty="0"/>
              <a:t> </a:t>
            </a:r>
            <a:r>
              <a:rPr lang="ca-ES" b="1" dirty="0" err="1"/>
              <a:t>function</a:t>
            </a:r>
            <a:endParaRPr lang="ca-ES" b="1" dirty="0"/>
          </a:p>
          <a:p>
            <a:pPr marL="0" indent="0">
              <a:buNone/>
            </a:pPr>
            <a:r>
              <a:rPr lang="es-ES" dirty="0"/>
              <a:t>El </a:t>
            </a:r>
            <a:r>
              <a:rPr lang="es-ES" dirty="0" err="1"/>
              <a:t>rang</a:t>
            </a:r>
            <a:r>
              <a:rPr lang="es-ES" dirty="0"/>
              <a:t> de </a:t>
            </a:r>
            <a:r>
              <a:rPr lang="es-ES" dirty="0" err="1"/>
              <a:t>possibles</a:t>
            </a:r>
            <a:r>
              <a:rPr lang="es-ES" dirty="0"/>
              <a:t> </a:t>
            </a:r>
            <a:r>
              <a:rPr lang="es-ES" dirty="0" err="1"/>
              <a:t>valors</a:t>
            </a:r>
            <a:r>
              <a:rPr lang="es-ES" dirty="0"/>
              <a:t> per </a:t>
            </a:r>
            <a:r>
              <a:rPr lang="es-ES" dirty="0" err="1"/>
              <a:t>aquesta</a:t>
            </a:r>
            <a:r>
              <a:rPr lang="es-ES" dirty="0"/>
              <a:t> </a:t>
            </a:r>
            <a:r>
              <a:rPr lang="es-ES" dirty="0" err="1"/>
              <a:t>funció</a:t>
            </a:r>
            <a:r>
              <a:rPr lang="es-ES" dirty="0"/>
              <a:t> </a:t>
            </a:r>
            <a:r>
              <a:rPr lang="es-ES" dirty="0" err="1"/>
              <a:t>és</a:t>
            </a:r>
            <a:r>
              <a:rPr lang="es-ES" dirty="0"/>
              <a:t> 0 o 1, </a:t>
            </a:r>
            <a:r>
              <a:rPr lang="es-ES" dirty="0" err="1"/>
              <a:t>això</a:t>
            </a:r>
            <a:r>
              <a:rPr lang="es-ES" dirty="0"/>
              <a:t> fa que </a:t>
            </a:r>
            <a:r>
              <a:rPr lang="es-ES" dirty="0" err="1"/>
              <a:t>sigui</a:t>
            </a:r>
            <a:r>
              <a:rPr lang="es-ES" dirty="0"/>
              <a:t> una </a:t>
            </a:r>
            <a:r>
              <a:rPr lang="es-ES" dirty="0" err="1"/>
              <a:t>funció</a:t>
            </a:r>
            <a:r>
              <a:rPr lang="es-ES" dirty="0"/>
              <a:t> </a:t>
            </a:r>
            <a:r>
              <a:rPr lang="es-ES" dirty="0" err="1"/>
              <a:t>molt</a:t>
            </a:r>
            <a:r>
              <a:rPr lang="es-ES" dirty="0"/>
              <a:t> rígida i que </a:t>
            </a:r>
            <a:r>
              <a:rPr lang="es-ES" dirty="0" err="1"/>
              <a:t>s'adapti</a:t>
            </a:r>
            <a:r>
              <a:rPr lang="es-ES" dirty="0"/>
              <a:t> </a:t>
            </a:r>
            <a:r>
              <a:rPr lang="es-ES" dirty="0" err="1"/>
              <a:t>perfectament</a:t>
            </a:r>
            <a:r>
              <a:rPr lang="es-ES" dirty="0"/>
              <a:t> a casos </a:t>
            </a:r>
            <a:r>
              <a:rPr lang="es-ES" dirty="0" err="1"/>
              <a:t>on</a:t>
            </a:r>
            <a:r>
              <a:rPr lang="es-ES" dirty="0"/>
              <a:t> es </a:t>
            </a:r>
            <a:r>
              <a:rPr lang="es-ES" dirty="0" err="1"/>
              <a:t>vol</a:t>
            </a:r>
            <a:r>
              <a:rPr lang="es-ES" dirty="0"/>
              <a:t> una </a:t>
            </a:r>
            <a:r>
              <a:rPr lang="es-ES" dirty="0" err="1"/>
              <a:t>sortida</a:t>
            </a:r>
            <a:r>
              <a:rPr lang="es-ES" dirty="0"/>
              <a:t> binaria.</a:t>
            </a:r>
            <a:endParaRPr lang="ca-ES" dirty="0"/>
          </a:p>
        </p:txBody>
      </p:sp>
      <p:pic>
        <p:nvPicPr>
          <p:cNvPr id="5" name="Imagen 4">
            <a:extLst>
              <a:ext uri="{FF2B5EF4-FFF2-40B4-BE49-F238E27FC236}">
                <a16:creationId xmlns:a16="http://schemas.microsoft.com/office/drawing/2014/main" xmlns="" id="{E54C015C-6D26-4B72-8B66-00CB8817F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4186" y="4735079"/>
            <a:ext cx="3843627" cy="1993599"/>
          </a:xfrm>
          <a:prstGeom prst="rect">
            <a:avLst/>
          </a:prstGeom>
        </p:spPr>
      </p:pic>
    </p:spTree>
    <p:extLst>
      <p:ext uri="{BB962C8B-B14F-4D97-AF65-F5344CB8AC3E}">
        <p14:creationId xmlns:p14="http://schemas.microsoft.com/office/powerpoint/2010/main" val="35520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3. Funcions d’activació</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524000"/>
            <a:ext cx="10515600" cy="4652963"/>
          </a:xfrm>
        </p:spPr>
        <p:txBody>
          <a:bodyPr>
            <a:normAutofit fontScale="77500" lnSpcReduction="20000"/>
          </a:bodyPr>
          <a:lstStyle/>
          <a:p>
            <a:r>
              <a:rPr lang="ca-ES" b="1" dirty="0" err="1"/>
              <a:t>Sigmoid</a:t>
            </a:r>
            <a:endParaRPr lang="ca-ES" b="1" dirty="0"/>
          </a:p>
          <a:p>
            <a:pPr marL="0" indent="0">
              <a:buNone/>
            </a:pPr>
            <a:r>
              <a:rPr lang="es-ES" dirty="0"/>
              <a:t>El </a:t>
            </a:r>
            <a:r>
              <a:rPr lang="es-ES" dirty="0" err="1"/>
              <a:t>rang</a:t>
            </a:r>
            <a:r>
              <a:rPr lang="es-ES" dirty="0"/>
              <a:t> de </a:t>
            </a:r>
            <a:r>
              <a:rPr lang="es-ES" dirty="0" err="1"/>
              <a:t>valors</a:t>
            </a:r>
            <a:r>
              <a:rPr lang="es-ES" dirty="0"/>
              <a:t> per </a:t>
            </a:r>
            <a:r>
              <a:rPr lang="es-ES" dirty="0" err="1"/>
              <a:t>aquesta</a:t>
            </a:r>
            <a:r>
              <a:rPr lang="es-ES" dirty="0"/>
              <a:t> </a:t>
            </a:r>
            <a:r>
              <a:rPr lang="es-ES" dirty="0" err="1"/>
              <a:t>funció</a:t>
            </a:r>
            <a:r>
              <a:rPr lang="es-ES" dirty="0"/>
              <a:t> va de (0, 1) i es sol </a:t>
            </a:r>
            <a:r>
              <a:rPr lang="es-ES" dirty="0" err="1"/>
              <a:t>utilitzar</a:t>
            </a:r>
            <a:r>
              <a:rPr lang="es-ES" dirty="0"/>
              <a:t> </a:t>
            </a:r>
            <a:r>
              <a:rPr lang="es-ES" dirty="0" err="1"/>
              <a:t>molt</a:t>
            </a:r>
            <a:r>
              <a:rPr lang="es-ES" dirty="0"/>
              <a:t> </a:t>
            </a:r>
            <a:r>
              <a:rPr lang="es-ES" dirty="0" err="1"/>
              <a:t>com</a:t>
            </a:r>
            <a:r>
              <a:rPr lang="es-ES" dirty="0"/>
              <a:t> a </a:t>
            </a:r>
            <a:r>
              <a:rPr lang="es-ES" dirty="0" err="1"/>
              <a:t>funció</a:t>
            </a:r>
            <a:r>
              <a:rPr lang="es-ES" dirty="0"/>
              <a:t> </a:t>
            </a:r>
            <a:r>
              <a:rPr lang="es-ES" dirty="0" err="1"/>
              <a:t>d'activació</a:t>
            </a:r>
            <a:r>
              <a:rPr lang="es-ES" dirty="0"/>
              <a:t> en </a:t>
            </a:r>
            <a:r>
              <a:rPr lang="es-ES" dirty="0" err="1"/>
              <a:t>l'última</a:t>
            </a:r>
            <a:r>
              <a:rPr lang="es-ES" dirty="0"/>
              <a:t> capa de </a:t>
            </a:r>
            <a:r>
              <a:rPr lang="es-ES" dirty="0" err="1"/>
              <a:t>neurones</a:t>
            </a:r>
            <a:r>
              <a:rPr lang="es-ES" dirty="0"/>
              <a:t>, per calcular </a:t>
            </a:r>
            <a:r>
              <a:rPr lang="es-ES" dirty="0" err="1"/>
              <a:t>probabilitats</a:t>
            </a:r>
            <a:endParaRPr lang="es-ES" dirty="0"/>
          </a:p>
          <a:p>
            <a:pPr marL="0" indent="0">
              <a:buNone/>
            </a:pPr>
            <a:endParaRPr lang="es-ES" dirty="0"/>
          </a:p>
          <a:p>
            <a:pPr marL="0" indent="0">
              <a:buNone/>
            </a:pPr>
            <a:endParaRPr lang="es-ES" dirty="0"/>
          </a:p>
          <a:p>
            <a:pPr marL="0" indent="0">
              <a:buNone/>
            </a:pPr>
            <a:endParaRPr lang="es-ES" dirty="0"/>
          </a:p>
          <a:p>
            <a:endParaRPr lang="ca-ES" dirty="0"/>
          </a:p>
          <a:p>
            <a:endParaRPr lang="ca-ES" dirty="0"/>
          </a:p>
          <a:p>
            <a:r>
              <a:rPr lang="ca-ES" b="1" dirty="0" err="1"/>
              <a:t>Rectifier</a:t>
            </a:r>
            <a:r>
              <a:rPr lang="ca-ES" b="1" dirty="0"/>
              <a:t> </a:t>
            </a:r>
            <a:r>
              <a:rPr lang="ca-ES" b="1" dirty="0" err="1"/>
              <a:t>function</a:t>
            </a:r>
            <a:endParaRPr lang="ca-ES" b="1" dirty="0"/>
          </a:p>
          <a:p>
            <a:pPr marL="0" indent="0">
              <a:buNone/>
            </a:pPr>
            <a:r>
              <a:rPr lang="es-ES" dirty="0"/>
              <a:t>El </a:t>
            </a:r>
            <a:r>
              <a:rPr lang="es-ES" dirty="0" err="1"/>
              <a:t>rang</a:t>
            </a:r>
            <a:r>
              <a:rPr lang="es-ES" dirty="0"/>
              <a:t> </a:t>
            </a:r>
            <a:r>
              <a:rPr lang="es-ES" dirty="0" err="1"/>
              <a:t>d'aquesta</a:t>
            </a:r>
            <a:r>
              <a:rPr lang="es-ES" dirty="0"/>
              <a:t> </a:t>
            </a:r>
            <a:r>
              <a:rPr lang="es-ES" dirty="0" err="1"/>
              <a:t>funció</a:t>
            </a:r>
            <a:r>
              <a:rPr lang="es-ES" dirty="0"/>
              <a:t> va de [0, </a:t>
            </a:r>
            <a:r>
              <a:rPr lang="es-ES" i="1" dirty="0"/>
              <a:t>x</a:t>
            </a:r>
            <a:r>
              <a:rPr lang="es-ES" dirty="0"/>
              <a:t>], </a:t>
            </a:r>
            <a:r>
              <a:rPr lang="es-ES" dirty="0" err="1"/>
              <a:t>on</a:t>
            </a:r>
            <a:r>
              <a:rPr lang="es-ES" dirty="0"/>
              <a:t> </a:t>
            </a:r>
            <a:r>
              <a:rPr lang="es-ES" i="1" dirty="0"/>
              <a:t>x</a:t>
            </a:r>
            <a:r>
              <a:rPr lang="es-ES" dirty="0"/>
              <a:t> </a:t>
            </a:r>
            <a:r>
              <a:rPr lang="es-ES" dirty="0" err="1"/>
              <a:t>correspon</a:t>
            </a:r>
            <a:r>
              <a:rPr lang="es-ES" dirty="0"/>
              <a:t> a la suma ponderada </a:t>
            </a:r>
            <a:r>
              <a:rPr lang="es-ES" dirty="0" err="1"/>
              <a:t>dels</a:t>
            </a:r>
            <a:r>
              <a:rPr lang="es-ES" dirty="0"/>
              <a:t> </a:t>
            </a:r>
            <a:r>
              <a:rPr lang="es-ES" dirty="0" err="1"/>
              <a:t>valors</a:t>
            </a:r>
            <a:r>
              <a:rPr lang="es-ES" dirty="0"/>
              <a:t> </a:t>
            </a:r>
            <a:r>
              <a:rPr lang="es-ES" dirty="0" err="1"/>
              <a:t>d'entrada</a:t>
            </a:r>
            <a:r>
              <a:rPr lang="es-ES" dirty="0"/>
              <a:t> de la capa de </a:t>
            </a:r>
            <a:r>
              <a:rPr lang="es-ES" dirty="0" err="1"/>
              <a:t>neurones</a:t>
            </a:r>
            <a:r>
              <a:rPr lang="es-ES" dirty="0"/>
              <a:t> anterior.</a:t>
            </a:r>
          </a:p>
          <a:p>
            <a:pPr marL="0" indent="0">
              <a:buNone/>
            </a:pPr>
            <a:endParaRPr lang="es-ES" dirty="0"/>
          </a:p>
          <a:p>
            <a:pPr marL="0" indent="0">
              <a:buNone/>
            </a:pPr>
            <a:r>
              <a:rPr lang="ca-ES" dirty="0"/>
              <a:t> </a:t>
            </a:r>
          </a:p>
        </p:txBody>
      </p:sp>
      <p:pic>
        <p:nvPicPr>
          <p:cNvPr id="6" name="Imagen 5">
            <a:extLst>
              <a:ext uri="{FF2B5EF4-FFF2-40B4-BE49-F238E27FC236}">
                <a16:creationId xmlns:a16="http://schemas.microsoft.com/office/drawing/2014/main" xmlns="" id="{3AA8CF20-F188-4932-BDD9-82FB3463FD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9216" y="2591241"/>
            <a:ext cx="3033568" cy="1675517"/>
          </a:xfrm>
          <a:prstGeom prst="rect">
            <a:avLst/>
          </a:prstGeom>
        </p:spPr>
      </p:pic>
      <p:pic>
        <p:nvPicPr>
          <p:cNvPr id="8" name="Imagen 7">
            <a:extLst>
              <a:ext uri="{FF2B5EF4-FFF2-40B4-BE49-F238E27FC236}">
                <a16:creationId xmlns:a16="http://schemas.microsoft.com/office/drawing/2014/main" xmlns="" id="{978D7E1D-C996-4B0C-9BCF-95DBE98E2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223" y="5199607"/>
            <a:ext cx="2863561" cy="1658393"/>
          </a:xfrm>
          <a:prstGeom prst="rect">
            <a:avLst/>
          </a:prstGeom>
        </p:spPr>
      </p:pic>
    </p:spTree>
    <p:extLst>
      <p:ext uri="{BB962C8B-B14F-4D97-AF65-F5344CB8AC3E}">
        <p14:creationId xmlns:p14="http://schemas.microsoft.com/office/powerpoint/2010/main" val="308219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84DDAAA-9354-43ED-8766-209F14B6D0EA}"/>
              </a:ext>
            </a:extLst>
          </p:cNvPr>
          <p:cNvSpPr>
            <a:spLocks noGrp="1"/>
          </p:cNvSpPr>
          <p:nvPr>
            <p:ph type="title"/>
          </p:nvPr>
        </p:nvSpPr>
        <p:spPr/>
        <p:txBody>
          <a:bodyPr/>
          <a:lstStyle/>
          <a:p>
            <a:r>
              <a:rPr lang="ca-ES" dirty="0"/>
              <a:t>3. Funcions d’activació</a:t>
            </a:r>
          </a:p>
        </p:txBody>
      </p:sp>
      <p:sp>
        <p:nvSpPr>
          <p:cNvPr id="3" name="Marcador de contenido 2">
            <a:extLst>
              <a:ext uri="{FF2B5EF4-FFF2-40B4-BE49-F238E27FC236}">
                <a16:creationId xmlns:a16="http://schemas.microsoft.com/office/drawing/2014/main" xmlns="" id="{9D7F0AE7-3522-495E-A27D-FF71CCD452D3}"/>
              </a:ext>
            </a:extLst>
          </p:cNvPr>
          <p:cNvSpPr>
            <a:spLocks noGrp="1"/>
          </p:cNvSpPr>
          <p:nvPr>
            <p:ph idx="1"/>
          </p:nvPr>
        </p:nvSpPr>
        <p:spPr>
          <a:xfrm>
            <a:off x="838200" y="1524000"/>
            <a:ext cx="10515600" cy="4652963"/>
          </a:xfrm>
        </p:spPr>
        <p:txBody>
          <a:bodyPr>
            <a:normAutofit fontScale="92500" lnSpcReduction="10000"/>
          </a:bodyPr>
          <a:lstStyle/>
          <a:p>
            <a:endParaRPr lang="ca-ES" b="1" dirty="0"/>
          </a:p>
          <a:p>
            <a:r>
              <a:rPr lang="ca-ES" b="1" dirty="0" err="1"/>
              <a:t>Hyperbolic</a:t>
            </a:r>
            <a:r>
              <a:rPr lang="ca-ES" b="1" dirty="0"/>
              <a:t> tangent</a:t>
            </a:r>
          </a:p>
          <a:p>
            <a:pPr marL="0" indent="0">
              <a:buNone/>
            </a:pPr>
            <a:r>
              <a:rPr lang="es-ES" dirty="0"/>
              <a:t>El </a:t>
            </a:r>
            <a:r>
              <a:rPr lang="es-ES" dirty="0" err="1"/>
              <a:t>rang</a:t>
            </a:r>
            <a:r>
              <a:rPr lang="es-ES" dirty="0"/>
              <a:t> </a:t>
            </a:r>
            <a:r>
              <a:rPr lang="es-ES" dirty="0" err="1"/>
              <a:t>d'aquesta</a:t>
            </a:r>
            <a:r>
              <a:rPr lang="es-ES" dirty="0"/>
              <a:t> </a:t>
            </a:r>
            <a:r>
              <a:rPr lang="es-ES" dirty="0" err="1"/>
              <a:t>funció</a:t>
            </a:r>
            <a:r>
              <a:rPr lang="es-ES" dirty="0"/>
              <a:t> va de (-1, 1) i </a:t>
            </a:r>
            <a:r>
              <a:rPr lang="es-ES" dirty="0" err="1"/>
              <a:t>és</a:t>
            </a:r>
            <a:r>
              <a:rPr lang="es-ES" dirty="0"/>
              <a:t> </a:t>
            </a:r>
            <a:r>
              <a:rPr lang="es-ES" dirty="0" err="1"/>
              <a:t>molt</a:t>
            </a:r>
            <a:r>
              <a:rPr lang="es-ES" dirty="0"/>
              <a:t> similar a la </a:t>
            </a:r>
            <a:r>
              <a:rPr lang="es-ES" dirty="0" err="1"/>
              <a:t>funció</a:t>
            </a:r>
            <a:r>
              <a:rPr lang="es-ES" dirty="0"/>
              <a:t> </a:t>
            </a:r>
            <a:r>
              <a:rPr lang="es-ES" i="1" dirty="0" err="1"/>
              <a:t>sigmoid</a:t>
            </a:r>
            <a:r>
              <a:rPr lang="es-ES" dirty="0"/>
              <a:t>.</a:t>
            </a:r>
          </a:p>
          <a:p>
            <a:pPr marL="0" indent="0">
              <a:buNone/>
            </a:pPr>
            <a:endParaRPr lang="es-ES" dirty="0"/>
          </a:p>
          <a:p>
            <a:pPr marL="0" indent="0">
              <a:buNone/>
            </a:pPr>
            <a:endParaRPr lang="es-ES" dirty="0"/>
          </a:p>
          <a:p>
            <a:endParaRPr lang="ca-ES" dirty="0"/>
          </a:p>
          <a:p>
            <a:endParaRPr lang="ca-ES" dirty="0"/>
          </a:p>
          <a:p>
            <a:pPr marL="0" indent="0">
              <a:buNone/>
            </a:pPr>
            <a:endParaRPr lang="es-ES" dirty="0"/>
          </a:p>
          <a:p>
            <a:pPr marL="0" indent="0">
              <a:buNone/>
            </a:pPr>
            <a:r>
              <a:rPr lang="ca-ES" dirty="0"/>
              <a:t>  </a:t>
            </a:r>
          </a:p>
          <a:p>
            <a:pPr marL="0" indent="0">
              <a:buNone/>
            </a:pPr>
            <a:r>
              <a:rPr lang="ca-ES" dirty="0"/>
              <a:t> </a:t>
            </a:r>
          </a:p>
        </p:txBody>
      </p:sp>
      <p:pic>
        <p:nvPicPr>
          <p:cNvPr id="5" name="Imagen 4">
            <a:extLst>
              <a:ext uri="{FF2B5EF4-FFF2-40B4-BE49-F238E27FC236}">
                <a16:creationId xmlns:a16="http://schemas.microsoft.com/office/drawing/2014/main" xmlns="" id="{09D6BF03-F683-4E82-B47C-1A54601BA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7025" y="3211398"/>
            <a:ext cx="3377949" cy="1752744"/>
          </a:xfrm>
          <a:prstGeom prst="rect">
            <a:avLst/>
          </a:prstGeom>
        </p:spPr>
      </p:pic>
    </p:spTree>
    <p:extLst>
      <p:ext uri="{BB962C8B-B14F-4D97-AF65-F5344CB8AC3E}">
        <p14:creationId xmlns:p14="http://schemas.microsoft.com/office/powerpoint/2010/main" val="12184286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1487</Words>
  <Application>Microsoft Office PowerPoint</Application>
  <PresentationFormat>Personalizado</PresentationFormat>
  <Paragraphs>138</Paragraphs>
  <Slides>31</Slides>
  <Notes>0</Notes>
  <HiddenSlides>0</HiddenSlides>
  <MMClips>0</MMClip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Tema de Office</vt:lpstr>
      <vt:lpstr>Xarxes neuronals</vt:lpstr>
      <vt:lpstr>Índex</vt:lpstr>
      <vt:lpstr>1. Què és una xarxa neuronal?</vt:lpstr>
      <vt:lpstr>2. Què és una neurona?</vt:lpstr>
      <vt:lpstr>2. Què és una neurona?</vt:lpstr>
      <vt:lpstr>2. Què és una neurona?</vt:lpstr>
      <vt:lpstr>3. Funcions d’activació</vt:lpstr>
      <vt:lpstr>3. Funcions d’activació</vt:lpstr>
      <vt:lpstr>3. Funcions d’activació</vt:lpstr>
      <vt:lpstr>3. Funcions d’activació</vt:lpstr>
      <vt:lpstr>3. Funcions d’activació</vt:lpstr>
      <vt:lpstr>4. Com funcionen?</vt:lpstr>
      <vt:lpstr>4. Com funcionen?</vt:lpstr>
      <vt:lpstr>4. Com funcionen?</vt:lpstr>
      <vt:lpstr>5. Com aprenen?</vt:lpstr>
      <vt:lpstr>5. Com aprenen?</vt:lpstr>
      <vt:lpstr>5. Com aprenen?</vt:lpstr>
      <vt:lpstr>5. Com aprenen?</vt:lpstr>
      <vt:lpstr>6. Descens del gradient</vt:lpstr>
      <vt:lpstr>6. Descens del gradient</vt:lpstr>
      <vt:lpstr>6. Descens del gradient</vt:lpstr>
      <vt:lpstr>6. Descens del gradient</vt:lpstr>
      <vt:lpstr>6. Descens del gradient</vt:lpstr>
      <vt:lpstr>6. Descens del gradient</vt:lpstr>
      <vt:lpstr>6. Descens del gradient</vt:lpstr>
      <vt:lpstr>7. Descens del gradient estocàstic</vt:lpstr>
      <vt:lpstr>7. Descens del gradient estocàstic</vt:lpstr>
      <vt:lpstr>8. Backpropagation</vt:lpstr>
      <vt:lpstr>9. Fases en l’entrenament d’una xarxa</vt:lpstr>
      <vt:lpstr>10. Demostració</vt:lpstr>
      <vt:lpstr>Gràcies! Preguntes?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Xarxes neuronals</dc:title>
  <dc:creator>aeros</dc:creator>
  <cp:lastModifiedBy>oscar</cp:lastModifiedBy>
  <cp:revision>31</cp:revision>
  <dcterms:created xsi:type="dcterms:W3CDTF">2018-04-22T14:29:04Z</dcterms:created>
  <dcterms:modified xsi:type="dcterms:W3CDTF">2018-05-12T20:31:03Z</dcterms:modified>
</cp:coreProperties>
</file>